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3" r:id="rId1"/>
  </p:sldMasterIdLst>
  <p:notesMasterIdLst>
    <p:notesMasterId r:id="rId15"/>
  </p:notesMasterIdLst>
  <p:sldIdLst>
    <p:sldId id="256" r:id="rId2"/>
    <p:sldId id="257" r:id="rId3"/>
    <p:sldId id="258" r:id="rId4"/>
    <p:sldId id="261" r:id="rId5"/>
    <p:sldId id="263" r:id="rId6"/>
    <p:sldId id="264" r:id="rId7"/>
    <p:sldId id="265" r:id="rId8"/>
    <p:sldId id="269" r:id="rId9"/>
    <p:sldId id="266" r:id="rId10"/>
    <p:sldId id="270" r:id="rId11"/>
    <p:sldId id="267" r:id="rId12"/>
    <p:sldId id="271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539"/>
    <p:restoredTop sz="94679"/>
  </p:normalViewPr>
  <p:slideViewPr>
    <p:cSldViewPr snapToGrid="0">
      <p:cViewPr varScale="1">
        <p:scale>
          <a:sx n="65" d="100"/>
          <a:sy n="65" d="100"/>
        </p:scale>
        <p:origin x="48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901C19-C64A-4290-998D-703CC033AF54}" type="doc">
      <dgm:prSet loTypeId="urn:microsoft.com/office/officeart/2005/8/layout/vList2" loCatId="list" qsTypeId="urn:microsoft.com/office/officeart/2005/8/quickstyle/simple4" qsCatId="simple" csTypeId="urn:microsoft.com/office/officeart/2005/8/colors/accent6_2" csCatId="accent6"/>
      <dgm:spPr/>
      <dgm:t>
        <a:bodyPr/>
        <a:lstStyle/>
        <a:p>
          <a:endParaRPr lang="en-US"/>
        </a:p>
      </dgm:t>
    </dgm:pt>
    <dgm:pt modelId="{1277AEF8-6BFF-4506-87B4-337CEB1723F4}">
      <dgm:prSet/>
      <dgm:spPr/>
      <dgm:t>
        <a:bodyPr/>
        <a:lstStyle/>
        <a:p>
          <a:r>
            <a:rPr lang="ru-RU" b="0" baseline="0"/>
            <a:t>Введение </a:t>
          </a:r>
          <a:endParaRPr lang="en-US"/>
        </a:p>
      </dgm:t>
    </dgm:pt>
    <dgm:pt modelId="{AE7DE280-B2AB-4C62-993C-838FBF9D9E8E}" type="parTrans" cxnId="{22EB4866-9C58-42FE-BFE9-1EA04C809A1B}">
      <dgm:prSet/>
      <dgm:spPr/>
      <dgm:t>
        <a:bodyPr/>
        <a:lstStyle/>
        <a:p>
          <a:endParaRPr lang="en-US"/>
        </a:p>
      </dgm:t>
    </dgm:pt>
    <dgm:pt modelId="{467EC3A3-95EA-4097-8D58-DEB21CECE157}" type="sibTrans" cxnId="{22EB4866-9C58-42FE-BFE9-1EA04C809A1B}">
      <dgm:prSet/>
      <dgm:spPr/>
      <dgm:t>
        <a:bodyPr/>
        <a:lstStyle/>
        <a:p>
          <a:endParaRPr lang="en-US"/>
        </a:p>
      </dgm:t>
    </dgm:pt>
    <dgm:pt modelId="{84474FE6-75CB-47C3-ADBE-843D2F43DFA6}">
      <dgm:prSet/>
      <dgm:spPr/>
      <dgm:t>
        <a:bodyPr/>
        <a:lstStyle/>
        <a:p>
          <a:r>
            <a:rPr lang="ru-RU" b="0" baseline="0"/>
            <a:t>Теоретическая часть</a:t>
          </a:r>
          <a:endParaRPr lang="en-US"/>
        </a:p>
      </dgm:t>
    </dgm:pt>
    <dgm:pt modelId="{3B33CFD9-5132-45B8-B94A-9676D286C9FB}" type="parTrans" cxnId="{1EC8E35F-AA9C-46BE-81B3-7BB7DDD290E8}">
      <dgm:prSet/>
      <dgm:spPr/>
      <dgm:t>
        <a:bodyPr/>
        <a:lstStyle/>
        <a:p>
          <a:endParaRPr lang="en-US"/>
        </a:p>
      </dgm:t>
    </dgm:pt>
    <dgm:pt modelId="{A6403F4D-AA6F-4AB5-949A-230F7008AD07}" type="sibTrans" cxnId="{1EC8E35F-AA9C-46BE-81B3-7BB7DDD290E8}">
      <dgm:prSet/>
      <dgm:spPr/>
      <dgm:t>
        <a:bodyPr/>
        <a:lstStyle/>
        <a:p>
          <a:endParaRPr lang="en-US"/>
        </a:p>
      </dgm:t>
    </dgm:pt>
    <dgm:pt modelId="{8B465DAD-42C4-4DDB-A4E8-8B6EE841A2FF}">
      <dgm:prSet/>
      <dgm:spPr/>
      <dgm:t>
        <a:bodyPr/>
        <a:lstStyle/>
        <a:p>
          <a:r>
            <a:rPr lang="ru-RU" b="0" baseline="0"/>
            <a:t>Практическое применение</a:t>
          </a:r>
          <a:endParaRPr lang="en-US"/>
        </a:p>
      </dgm:t>
    </dgm:pt>
    <dgm:pt modelId="{38B2A686-08E5-40A3-B71F-258BE9F65AB2}" type="parTrans" cxnId="{0E5DA55B-A8A4-4E5F-8A60-CDDEB3BC3ACD}">
      <dgm:prSet/>
      <dgm:spPr/>
      <dgm:t>
        <a:bodyPr/>
        <a:lstStyle/>
        <a:p>
          <a:endParaRPr lang="en-US"/>
        </a:p>
      </dgm:t>
    </dgm:pt>
    <dgm:pt modelId="{CDF36393-10F5-4F45-A3EF-BBDCC86889B1}" type="sibTrans" cxnId="{0E5DA55B-A8A4-4E5F-8A60-CDDEB3BC3ACD}">
      <dgm:prSet/>
      <dgm:spPr/>
      <dgm:t>
        <a:bodyPr/>
        <a:lstStyle/>
        <a:p>
          <a:endParaRPr lang="en-US"/>
        </a:p>
      </dgm:t>
    </dgm:pt>
    <dgm:pt modelId="{AA4D8433-F387-4948-A366-1433D28F8A32}">
      <dgm:prSet/>
      <dgm:spPr/>
      <dgm:t>
        <a:bodyPr/>
        <a:lstStyle/>
        <a:p>
          <a:r>
            <a:rPr lang="ru-RU" b="0" baseline="0"/>
            <a:t>Заключение</a:t>
          </a:r>
          <a:endParaRPr lang="en-US"/>
        </a:p>
      </dgm:t>
    </dgm:pt>
    <dgm:pt modelId="{50A05523-8781-46B5-87A2-BD6E92F9F757}" type="parTrans" cxnId="{371D15B0-A4B2-43B6-AAEE-E4FD3E5C384E}">
      <dgm:prSet/>
      <dgm:spPr/>
      <dgm:t>
        <a:bodyPr/>
        <a:lstStyle/>
        <a:p>
          <a:endParaRPr lang="en-US"/>
        </a:p>
      </dgm:t>
    </dgm:pt>
    <dgm:pt modelId="{D6D127FA-69A1-4883-BE67-AEB2448A22D1}" type="sibTrans" cxnId="{371D15B0-A4B2-43B6-AAEE-E4FD3E5C384E}">
      <dgm:prSet/>
      <dgm:spPr/>
      <dgm:t>
        <a:bodyPr/>
        <a:lstStyle/>
        <a:p>
          <a:endParaRPr lang="en-US"/>
        </a:p>
      </dgm:t>
    </dgm:pt>
    <dgm:pt modelId="{41E496F8-75E2-F74A-A4A8-D3EB6B3061E8}" type="pres">
      <dgm:prSet presAssocID="{BE901C19-C64A-4290-998D-703CC033AF5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B228C9-0881-0549-A22B-63581DF62B18}" type="pres">
      <dgm:prSet presAssocID="{1277AEF8-6BFF-4506-87B4-337CEB1723F4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F8AD9-1FF1-7A48-A3E8-9AB0061F26D1}" type="pres">
      <dgm:prSet presAssocID="{467EC3A3-95EA-4097-8D58-DEB21CECE157}" presName="spacer" presStyleCnt="0"/>
      <dgm:spPr/>
    </dgm:pt>
    <dgm:pt modelId="{6F8C8482-777E-D64B-8967-8E6DA70FD0F6}" type="pres">
      <dgm:prSet presAssocID="{84474FE6-75CB-47C3-ADBE-843D2F43DFA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B53B4-C226-5E48-8747-2098697C61AC}" type="pres">
      <dgm:prSet presAssocID="{A6403F4D-AA6F-4AB5-949A-230F7008AD07}" presName="spacer" presStyleCnt="0"/>
      <dgm:spPr/>
    </dgm:pt>
    <dgm:pt modelId="{CEEE0DE7-CAC7-1744-AD25-449718C2B05D}" type="pres">
      <dgm:prSet presAssocID="{8B465DAD-42C4-4DDB-A4E8-8B6EE841A2FF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FB3467-D4A1-5249-BEAD-741A03FD8BF2}" type="pres">
      <dgm:prSet presAssocID="{CDF36393-10F5-4F45-A3EF-BBDCC86889B1}" presName="spacer" presStyleCnt="0"/>
      <dgm:spPr/>
    </dgm:pt>
    <dgm:pt modelId="{EEF0B5A0-5954-0646-BAC0-EB77FEF4DF19}" type="pres">
      <dgm:prSet presAssocID="{AA4D8433-F387-4948-A366-1433D28F8A3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8CD580-9B20-1044-B072-8C8C7D800658}" type="presOf" srcId="{8B465DAD-42C4-4DDB-A4E8-8B6EE841A2FF}" destId="{CEEE0DE7-CAC7-1744-AD25-449718C2B05D}" srcOrd="0" destOrd="0" presId="urn:microsoft.com/office/officeart/2005/8/layout/vList2"/>
    <dgm:cxn modelId="{22EB4866-9C58-42FE-BFE9-1EA04C809A1B}" srcId="{BE901C19-C64A-4290-998D-703CC033AF54}" destId="{1277AEF8-6BFF-4506-87B4-337CEB1723F4}" srcOrd="0" destOrd="0" parTransId="{AE7DE280-B2AB-4C62-993C-838FBF9D9E8E}" sibTransId="{467EC3A3-95EA-4097-8D58-DEB21CECE157}"/>
    <dgm:cxn modelId="{1EC8E35F-AA9C-46BE-81B3-7BB7DDD290E8}" srcId="{BE901C19-C64A-4290-998D-703CC033AF54}" destId="{84474FE6-75CB-47C3-ADBE-843D2F43DFA6}" srcOrd="1" destOrd="0" parTransId="{3B33CFD9-5132-45B8-B94A-9676D286C9FB}" sibTransId="{A6403F4D-AA6F-4AB5-949A-230F7008AD07}"/>
    <dgm:cxn modelId="{371D15B0-A4B2-43B6-AAEE-E4FD3E5C384E}" srcId="{BE901C19-C64A-4290-998D-703CC033AF54}" destId="{AA4D8433-F387-4948-A366-1433D28F8A32}" srcOrd="3" destOrd="0" parTransId="{50A05523-8781-46B5-87A2-BD6E92F9F757}" sibTransId="{D6D127FA-69A1-4883-BE67-AEB2448A22D1}"/>
    <dgm:cxn modelId="{12234806-00A4-6A4E-9256-B1CDBB36F80A}" type="presOf" srcId="{84474FE6-75CB-47C3-ADBE-843D2F43DFA6}" destId="{6F8C8482-777E-D64B-8967-8E6DA70FD0F6}" srcOrd="0" destOrd="0" presId="urn:microsoft.com/office/officeart/2005/8/layout/vList2"/>
    <dgm:cxn modelId="{B2A24D7C-2B0C-8344-9A1C-9AD485DB182A}" type="presOf" srcId="{1277AEF8-6BFF-4506-87B4-337CEB1723F4}" destId="{0AB228C9-0881-0549-A22B-63581DF62B18}" srcOrd="0" destOrd="0" presId="urn:microsoft.com/office/officeart/2005/8/layout/vList2"/>
    <dgm:cxn modelId="{0E5DA55B-A8A4-4E5F-8A60-CDDEB3BC3ACD}" srcId="{BE901C19-C64A-4290-998D-703CC033AF54}" destId="{8B465DAD-42C4-4DDB-A4E8-8B6EE841A2FF}" srcOrd="2" destOrd="0" parTransId="{38B2A686-08E5-40A3-B71F-258BE9F65AB2}" sibTransId="{CDF36393-10F5-4F45-A3EF-BBDCC86889B1}"/>
    <dgm:cxn modelId="{6ABEC0A7-84D6-6D4B-8B08-F8CCAE5410AA}" type="presOf" srcId="{BE901C19-C64A-4290-998D-703CC033AF54}" destId="{41E496F8-75E2-F74A-A4A8-D3EB6B3061E8}" srcOrd="0" destOrd="0" presId="urn:microsoft.com/office/officeart/2005/8/layout/vList2"/>
    <dgm:cxn modelId="{1F20AAEC-4DB2-B449-B243-CC98957C80BF}" type="presOf" srcId="{AA4D8433-F387-4948-A366-1433D28F8A32}" destId="{EEF0B5A0-5954-0646-BAC0-EB77FEF4DF19}" srcOrd="0" destOrd="0" presId="urn:microsoft.com/office/officeart/2005/8/layout/vList2"/>
    <dgm:cxn modelId="{02B282C3-BE07-6B4A-AB0B-3358271C3FF0}" type="presParOf" srcId="{41E496F8-75E2-F74A-A4A8-D3EB6B3061E8}" destId="{0AB228C9-0881-0549-A22B-63581DF62B18}" srcOrd="0" destOrd="0" presId="urn:microsoft.com/office/officeart/2005/8/layout/vList2"/>
    <dgm:cxn modelId="{E1C9AB04-F973-C544-8D7E-A84135DE02E8}" type="presParOf" srcId="{41E496F8-75E2-F74A-A4A8-D3EB6B3061E8}" destId="{83BF8AD9-1FF1-7A48-A3E8-9AB0061F26D1}" srcOrd="1" destOrd="0" presId="urn:microsoft.com/office/officeart/2005/8/layout/vList2"/>
    <dgm:cxn modelId="{EB7A2F29-ADD5-D440-A7EF-F43275CC3672}" type="presParOf" srcId="{41E496F8-75E2-F74A-A4A8-D3EB6B3061E8}" destId="{6F8C8482-777E-D64B-8967-8E6DA70FD0F6}" srcOrd="2" destOrd="0" presId="urn:microsoft.com/office/officeart/2005/8/layout/vList2"/>
    <dgm:cxn modelId="{1C307F21-7E0B-C140-B01E-C976ED8432C3}" type="presParOf" srcId="{41E496F8-75E2-F74A-A4A8-D3EB6B3061E8}" destId="{CC9B53B4-C226-5E48-8747-2098697C61AC}" srcOrd="3" destOrd="0" presId="urn:microsoft.com/office/officeart/2005/8/layout/vList2"/>
    <dgm:cxn modelId="{7761B720-28E0-4E45-8AB1-6C34E0DBA49E}" type="presParOf" srcId="{41E496F8-75E2-F74A-A4A8-D3EB6B3061E8}" destId="{CEEE0DE7-CAC7-1744-AD25-449718C2B05D}" srcOrd="4" destOrd="0" presId="urn:microsoft.com/office/officeart/2005/8/layout/vList2"/>
    <dgm:cxn modelId="{8C85C307-DAB8-9F4B-B579-738FA71665DA}" type="presParOf" srcId="{41E496F8-75E2-F74A-A4A8-D3EB6B3061E8}" destId="{2CFB3467-D4A1-5249-BEAD-741A03FD8BF2}" srcOrd="5" destOrd="0" presId="urn:microsoft.com/office/officeart/2005/8/layout/vList2"/>
    <dgm:cxn modelId="{1FDA7C12-5798-BA40-AEA4-E0BBAEE9167B}" type="presParOf" srcId="{41E496F8-75E2-F74A-A4A8-D3EB6B3061E8}" destId="{EEF0B5A0-5954-0646-BAC0-EB77FEF4DF1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B228C9-0881-0549-A22B-63581DF62B18}">
      <dsp:nvSpPr>
        <dsp:cNvPr id="0" name=""/>
        <dsp:cNvSpPr/>
      </dsp:nvSpPr>
      <dsp:spPr>
        <a:xfrm>
          <a:off x="0" y="53463"/>
          <a:ext cx="3633747" cy="58457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baseline="0"/>
            <a:t>Введение </a:t>
          </a:r>
          <a:endParaRPr lang="en-US" sz="1700" kern="1200"/>
        </a:p>
      </dsp:txBody>
      <dsp:txXfrm>
        <a:off x="28537" y="82000"/>
        <a:ext cx="3576673" cy="527505"/>
      </dsp:txXfrm>
    </dsp:sp>
    <dsp:sp modelId="{6F8C8482-777E-D64B-8967-8E6DA70FD0F6}">
      <dsp:nvSpPr>
        <dsp:cNvPr id="0" name=""/>
        <dsp:cNvSpPr/>
      </dsp:nvSpPr>
      <dsp:spPr>
        <a:xfrm>
          <a:off x="0" y="687002"/>
          <a:ext cx="3633747" cy="58457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baseline="0"/>
            <a:t>Теоретическая часть</a:t>
          </a:r>
          <a:endParaRPr lang="en-US" sz="1700" kern="1200"/>
        </a:p>
      </dsp:txBody>
      <dsp:txXfrm>
        <a:off x="28537" y="715539"/>
        <a:ext cx="3576673" cy="527505"/>
      </dsp:txXfrm>
    </dsp:sp>
    <dsp:sp modelId="{CEEE0DE7-CAC7-1744-AD25-449718C2B05D}">
      <dsp:nvSpPr>
        <dsp:cNvPr id="0" name=""/>
        <dsp:cNvSpPr/>
      </dsp:nvSpPr>
      <dsp:spPr>
        <a:xfrm>
          <a:off x="0" y="1320542"/>
          <a:ext cx="3633747" cy="58457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baseline="0"/>
            <a:t>Практическое применение</a:t>
          </a:r>
          <a:endParaRPr lang="en-US" sz="1700" kern="1200"/>
        </a:p>
      </dsp:txBody>
      <dsp:txXfrm>
        <a:off x="28537" y="1349079"/>
        <a:ext cx="3576673" cy="527505"/>
      </dsp:txXfrm>
    </dsp:sp>
    <dsp:sp modelId="{EEF0B5A0-5954-0646-BAC0-EB77FEF4DF19}">
      <dsp:nvSpPr>
        <dsp:cNvPr id="0" name=""/>
        <dsp:cNvSpPr/>
      </dsp:nvSpPr>
      <dsp:spPr>
        <a:xfrm>
          <a:off x="0" y="1954082"/>
          <a:ext cx="3633747" cy="58457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baseline="0"/>
            <a:t>Заключение</a:t>
          </a:r>
          <a:endParaRPr lang="en-US" sz="1700" kern="1200"/>
        </a:p>
      </dsp:txBody>
      <dsp:txXfrm>
        <a:off x="28537" y="1982619"/>
        <a:ext cx="3576673" cy="527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2E135-4428-FA47-A6BB-BBC8C0FE608A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1FC32-6CE2-A541-839D-2CFBE57246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097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xmlns="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xmlns="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xmlns="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xmlns="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xmlns="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xmlns="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xmlns="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604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96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xmlns="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62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xmlns="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xmlns="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xmlns="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xmlns="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xmlns="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xmlns="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xmlns="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xmlns="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xmlns="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xmlns="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xmlns="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xmlns="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12/3/2025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3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9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xmlns="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xmlns="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xmlns="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xmlns="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081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7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2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27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xmlns="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12/3/2025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xmlns="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94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12" r:id="rId6"/>
    <p:sldLayoutId id="2147483907" r:id="rId7"/>
    <p:sldLayoutId id="2147483908" r:id="rId8"/>
    <p:sldLayoutId id="2147483909" r:id="rId9"/>
    <p:sldLayoutId id="2147483911" r:id="rId10"/>
    <p:sldLayoutId id="2147483910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24.png"/><Relationship Id="rId18" Type="http://schemas.microsoft.com/office/2007/relationships/hdphoto" Target="../media/hdphoto9.wdp"/><Relationship Id="rId26" Type="http://schemas.openxmlformats.org/officeDocument/2006/relationships/image" Target="../media/image29.png"/><Relationship Id="rId3" Type="http://schemas.openxmlformats.org/officeDocument/2006/relationships/image" Target="../media/image19.png"/><Relationship Id="rId21" Type="http://schemas.openxmlformats.org/officeDocument/2006/relationships/image" Target="../media/image27.png"/><Relationship Id="rId7" Type="http://schemas.openxmlformats.org/officeDocument/2006/relationships/image" Target="../media/image21.png"/><Relationship Id="rId12" Type="http://schemas.microsoft.com/office/2007/relationships/hdphoto" Target="../media/hdphoto6.wdp"/><Relationship Id="rId17" Type="http://schemas.openxmlformats.org/officeDocument/2006/relationships/image" Target="../media/image26.png"/><Relationship Id="rId25" Type="http://schemas.openxmlformats.org/officeDocument/2006/relationships/image" Target="../media/image2.jpeg"/><Relationship Id="rId2" Type="http://schemas.openxmlformats.org/officeDocument/2006/relationships/image" Target="../media/image18.png"/><Relationship Id="rId16" Type="http://schemas.microsoft.com/office/2007/relationships/hdphoto" Target="../media/hdphoto8.wdp"/><Relationship Id="rId20" Type="http://schemas.microsoft.com/office/2007/relationships/hdphoto" Target="../media/hdphoto11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image" Target="../media/image23.png"/><Relationship Id="rId24" Type="http://schemas.microsoft.com/office/2007/relationships/hdphoto" Target="../media/hdphoto13.wdp"/><Relationship Id="rId5" Type="http://schemas.openxmlformats.org/officeDocument/2006/relationships/image" Target="../media/image20.png"/><Relationship Id="rId15" Type="http://schemas.openxmlformats.org/officeDocument/2006/relationships/image" Target="../media/image25.png"/><Relationship Id="rId23" Type="http://schemas.openxmlformats.org/officeDocument/2006/relationships/image" Target="../media/image28.png"/><Relationship Id="rId10" Type="http://schemas.microsoft.com/office/2007/relationships/hdphoto" Target="../media/hdphoto5.wdp"/><Relationship Id="rId19" Type="http://schemas.microsoft.com/office/2007/relationships/hdphoto" Target="../media/hdphoto10.wdp"/><Relationship Id="rId4" Type="http://schemas.microsoft.com/office/2007/relationships/hdphoto" Target="../media/hdphoto2.wdp"/><Relationship Id="rId9" Type="http://schemas.openxmlformats.org/officeDocument/2006/relationships/image" Target="../media/image22.png"/><Relationship Id="rId14" Type="http://schemas.microsoft.com/office/2007/relationships/hdphoto" Target="../media/hdphoto7.wdp"/><Relationship Id="rId22" Type="http://schemas.microsoft.com/office/2007/relationships/hdphoto" Target="../media/hdphoto12.wdp"/><Relationship Id="rId27" Type="http://schemas.microsoft.com/office/2007/relationships/hdphoto" Target="../media/hdphoto1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microsoft.com/office/2007/relationships/hdphoto" Target="../media/hdphoto1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xmlns="" id="{AC8EEB0F-BA72-49AC-956F-331B60FDE7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3" descr="Абстрактная женетик Concept">
            <a:extLst>
              <a:ext uri="{FF2B5EF4-FFF2-40B4-BE49-F238E27FC236}">
                <a16:creationId xmlns:a16="http://schemas.microsoft.com/office/drawing/2014/main" xmlns="" id="{F7F2F4DA-F6A7-91E0-A541-E9056BD8C24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FB8CE58F-407C-497E-B723-21FD8C6D35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709937" y="721297"/>
            <a:ext cx="5565913" cy="5415406"/>
            <a:chOff x="797792" y="912854"/>
            <a:chExt cx="5298208" cy="5032292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xmlns="" id="{1BE70332-ECAF-47BB-8C7B-BD049452F6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1439" y="1056388"/>
              <a:ext cx="4968823" cy="4748064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xmlns="" id="{716D9361-A35A-4DC8-AAB9-04FD2D6FEE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797792" y="912854"/>
              <a:ext cx="5298208" cy="5032292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xmlns="" id="{87FC31AD-FBB3-4219-A758-D6F7594A0A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3671" y="1232452"/>
              <a:ext cx="4715122" cy="4439901"/>
            </a:xfrm>
            <a:custGeom>
              <a:avLst/>
              <a:gdLst>
                <a:gd name="connsiteX0" fmla="*/ 2180840 w 3810827"/>
                <a:gd name="connsiteY0" fmla="*/ 0 h 3634591"/>
                <a:gd name="connsiteX1" fmla="*/ 2866380 w 3810827"/>
                <a:gd name="connsiteY1" fmla="*/ 145165 h 3634591"/>
                <a:gd name="connsiteX2" fmla="*/ 3366366 w 3810827"/>
                <a:gd name="connsiteY2" fmla="*/ 536835 h 3634591"/>
                <a:gd name="connsiteX3" fmla="*/ 3810827 w 3810827"/>
                <a:gd name="connsiteY3" fmla="*/ 1924156 h 3634591"/>
                <a:gd name="connsiteX4" fmla="*/ 3612844 w 3810827"/>
                <a:gd name="connsiteY4" fmla="*/ 2493111 h 3634591"/>
                <a:gd name="connsiteX5" fmla="*/ 3026664 w 3810827"/>
                <a:gd name="connsiteY5" fmla="*/ 3022891 h 3634591"/>
                <a:gd name="connsiteX6" fmla="*/ 2897783 w 3810827"/>
                <a:gd name="connsiteY6" fmla="*/ 3124233 h 3634591"/>
                <a:gd name="connsiteX7" fmla="*/ 1838765 w 3810827"/>
                <a:gd name="connsiteY7" fmla="*/ 3634591 h 3634591"/>
                <a:gd name="connsiteX8" fmla="*/ 443724 w 3810827"/>
                <a:gd name="connsiteY8" fmla="*/ 2805020 h 3634591"/>
                <a:gd name="connsiteX9" fmla="*/ 295053 w 3810827"/>
                <a:gd name="connsiteY9" fmla="*/ 2592792 h 3634591"/>
                <a:gd name="connsiteX10" fmla="*/ 0 w 3810827"/>
                <a:gd name="connsiteY10" fmla="*/ 1924156 h 3634591"/>
                <a:gd name="connsiteX11" fmla="*/ 178275 w 3810827"/>
                <a:gd name="connsiteY11" fmla="*/ 1204061 h 3634591"/>
                <a:gd name="connsiteX12" fmla="*/ 669921 w 3810827"/>
                <a:gd name="connsiteY12" fmla="*/ 585306 h 3634591"/>
                <a:gd name="connsiteX13" fmla="*/ 1380730 w 3810827"/>
                <a:gd name="connsiteY13" fmla="*/ 156203 h 3634591"/>
                <a:gd name="connsiteX14" fmla="*/ 2180840 w 3810827"/>
                <a:gd name="connsiteY14" fmla="*/ 0 h 363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10827" h="3634591">
                  <a:moveTo>
                    <a:pt x="2180840" y="0"/>
                  </a:moveTo>
                  <a:cubicBezTo>
                    <a:pt x="2431406" y="0"/>
                    <a:pt x="2662018" y="48886"/>
                    <a:pt x="2866380" y="145165"/>
                  </a:cubicBezTo>
                  <a:cubicBezTo>
                    <a:pt x="3057903" y="235467"/>
                    <a:pt x="3226119" y="367269"/>
                    <a:pt x="3366366" y="536835"/>
                  </a:cubicBezTo>
                  <a:cubicBezTo>
                    <a:pt x="3652997" y="883519"/>
                    <a:pt x="3810827" y="1376199"/>
                    <a:pt x="3810827" y="1924156"/>
                  </a:cubicBezTo>
                  <a:cubicBezTo>
                    <a:pt x="3810827" y="2142775"/>
                    <a:pt x="3749739" y="2318234"/>
                    <a:pt x="3612844" y="2493111"/>
                  </a:cubicBezTo>
                  <a:cubicBezTo>
                    <a:pt x="3469652" y="2676041"/>
                    <a:pt x="3254495" y="2844528"/>
                    <a:pt x="3026664" y="3022891"/>
                  </a:cubicBezTo>
                  <a:cubicBezTo>
                    <a:pt x="2984630" y="3055759"/>
                    <a:pt x="2941206" y="3089789"/>
                    <a:pt x="2897783" y="3124233"/>
                  </a:cubicBezTo>
                  <a:cubicBezTo>
                    <a:pt x="2509094" y="3432490"/>
                    <a:pt x="2225408" y="3634591"/>
                    <a:pt x="1838765" y="3634591"/>
                  </a:cubicBezTo>
                  <a:cubicBezTo>
                    <a:pt x="1249640" y="3634591"/>
                    <a:pt x="832413" y="3386508"/>
                    <a:pt x="443724" y="2805020"/>
                  </a:cubicBezTo>
                  <a:cubicBezTo>
                    <a:pt x="392859" y="2728910"/>
                    <a:pt x="343138" y="2659690"/>
                    <a:pt x="295053" y="2592792"/>
                  </a:cubicBezTo>
                  <a:cubicBezTo>
                    <a:pt x="95761" y="2315411"/>
                    <a:pt x="0" y="2171160"/>
                    <a:pt x="0" y="1924156"/>
                  </a:cubicBezTo>
                  <a:cubicBezTo>
                    <a:pt x="0" y="1678896"/>
                    <a:pt x="60024" y="1436622"/>
                    <a:pt x="178275" y="1204061"/>
                  </a:cubicBezTo>
                  <a:cubicBezTo>
                    <a:pt x="293990" y="976561"/>
                    <a:pt x="459425" y="768319"/>
                    <a:pt x="669921" y="585306"/>
                  </a:cubicBezTo>
                  <a:cubicBezTo>
                    <a:pt x="876818" y="405365"/>
                    <a:pt x="1122558" y="256964"/>
                    <a:pt x="1380730" y="156203"/>
                  </a:cubicBezTo>
                  <a:cubicBezTo>
                    <a:pt x="1645852" y="52539"/>
                    <a:pt x="1915145" y="0"/>
                    <a:pt x="2180840" y="0"/>
                  </a:cubicBezTo>
                  <a:close/>
                </a:path>
              </a:pathLst>
            </a:cu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7F928A-7B8D-D525-DF67-D101C09AF6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1463" y="1685677"/>
            <a:ext cx="4181444" cy="2362673"/>
          </a:xfrm>
        </p:spPr>
        <p:txBody>
          <a:bodyPr anchor="b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Использование интерактивной доски в работе с обучающимися ОВЗ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801B8D3-3358-C74E-1AE8-04C60D1AFB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20240" y="4048350"/>
            <a:ext cx="3805442" cy="816301"/>
          </a:xfrm>
        </p:spPr>
        <p:txBody>
          <a:bodyPr anchor="t">
            <a:normAutofit fontScale="85000" lnSpcReduction="10000"/>
          </a:bodyPr>
          <a:lstStyle/>
          <a:p>
            <a:pPr algn="ctr">
              <a:lnSpc>
                <a:spcPct val="120000"/>
              </a:lnSpc>
            </a:pPr>
            <a:r>
              <a:rPr lang="ru-RU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Подготовила: </a:t>
            </a:r>
            <a:r>
              <a:rPr lang="ru-RU" sz="17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Катковская</a:t>
            </a:r>
            <a:r>
              <a:rPr lang="ru-RU" sz="1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Е.А</a:t>
            </a:r>
            <a:r>
              <a:rPr lang="ru-RU" sz="1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., учитель начальных классов</a:t>
            </a:r>
            <a:endParaRPr lang="ru-RU" sz="1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Рисунок 7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AE9EAA71-6D43-6725-A3D9-B6B7136617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68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xmlns="" id="{FCE32CDF-AAB4-AAB1-876B-3A5B850C3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873"/>
            <a:ext cx="12327168" cy="6889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Picture background">
            <a:extLst>
              <a:ext uri="{FF2B5EF4-FFF2-40B4-BE49-F238E27FC236}">
                <a16:creationId xmlns:a16="http://schemas.microsoft.com/office/drawing/2014/main" xmlns="" id="{01148D79-2317-C143-52DF-2E1FE9E00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83" b="93066" l="7715" r="89844">
                        <a14:foregroundMark x1="56738" y1="23242" x2="48730" y2="8887"/>
                        <a14:foregroundMark x1="34766" y1="9570" x2="34375" y2="5273"/>
                        <a14:foregroundMark x1="64844" y1="13770" x2="64355" y2="5078"/>
                        <a14:foregroundMark x1="24805" y1="66895" x2="19531" y2="87012"/>
                        <a14:foregroundMark x1="15527" y1="81738" x2="17285" y2="90234"/>
                        <a14:foregroundMark x1="17285" y1="90234" x2="21680" y2="93164"/>
                        <a14:foregroundMark x1="88477" y1="77637" x2="89160" y2="83789"/>
                        <a14:foregroundMark x1="11230" y1="79590" x2="7715" y2="804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1" y="2357215"/>
            <a:ext cx="2964089" cy="2964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690E2523-E9D7-F4DB-51FF-0229073FA370}"/>
              </a:ext>
            </a:extLst>
          </p:cNvPr>
          <p:cNvSpPr/>
          <p:nvPr/>
        </p:nvSpPr>
        <p:spPr>
          <a:xfrm>
            <a:off x="1634445" y="971295"/>
            <a:ext cx="2137229" cy="565401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12" name="Picture 16" descr="Picture background">
            <a:extLst>
              <a:ext uri="{FF2B5EF4-FFF2-40B4-BE49-F238E27FC236}">
                <a16:creationId xmlns:a16="http://schemas.microsoft.com/office/drawing/2014/main" xmlns="" id="{EEFFD881-3C9C-8BEF-9771-0F5EF9BDC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9" b="97604" l="1919" r="95522">
                        <a14:foregroundMark x1="7036" y1="13738" x2="8529" y2="37540"/>
                        <a14:foregroundMark x1="5970" y1="5272" x2="6823" y2="12460"/>
                        <a14:foregroundMark x1="6823" y1="12460" x2="6823" y2="12460"/>
                        <a14:foregroundMark x1="2559" y1="4473" x2="1919" y2="11502"/>
                        <a14:foregroundMark x1="1919" y1="11502" x2="2345" y2="12141"/>
                        <a14:foregroundMark x1="9382" y1="11022" x2="13006" y2="7348"/>
                        <a14:foregroundMark x1="5970" y1="4153" x2="5970" y2="799"/>
                        <a14:foregroundMark x1="24947" y1="25399" x2="22601" y2="89137"/>
                        <a14:foregroundMark x1="33049" y1="81629" x2="33262" y2="97125"/>
                        <a14:foregroundMark x1="62260" y1="93930" x2="65885" y2="96006"/>
                        <a14:foregroundMark x1="79318" y1="95208" x2="78891" y2="97604"/>
                        <a14:foregroundMark x1="93603" y1="53514" x2="95522" y2="68530"/>
                        <a14:backgroundMark x1="28785" y1="84824" x2="28571" y2="92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4415" y="2306290"/>
            <a:ext cx="1170645" cy="156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лось" descr="Picture background">
            <a:extLst>
              <a:ext uri="{FF2B5EF4-FFF2-40B4-BE49-F238E27FC236}">
                <a16:creationId xmlns:a16="http://schemas.microsoft.com/office/drawing/2014/main" xmlns="" id="{023EB58C-799B-6706-B756-27EB781B0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849" b="94477" l="3673" r="94830">
                        <a14:foregroundMark x1="5986" y1="50727" x2="8844" y2="49709"/>
                        <a14:foregroundMark x1="7755" y1="83576" x2="7211" y2="90407"/>
                        <a14:foregroundMark x1="7211" y1="94767" x2="7211" y2="94767"/>
                        <a14:foregroundMark x1="89796" y1="31686" x2="89796" y2="31686"/>
                        <a14:foregroundMark x1="94830" y1="32994" x2="94830" y2="32994"/>
                        <a14:foregroundMark x1="75238" y1="7849" x2="75238" y2="7849"/>
                        <a14:foregroundMark x1="3673" y1="52471" x2="3673" y2="524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5060" y="1847172"/>
            <a:ext cx="3411440" cy="319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кабан" descr="Picture background">
            <a:extLst>
              <a:ext uri="{FF2B5EF4-FFF2-40B4-BE49-F238E27FC236}">
                <a16:creationId xmlns:a16="http://schemas.microsoft.com/office/drawing/2014/main" xmlns="" id="{0AA2B9D5-E895-0049-477D-AF40378B4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83" b="94141" l="6836" r="91341">
                        <a14:foregroundMark x1="26693" y1="29883" x2="28581" y2="41895"/>
                        <a14:foregroundMark x1="28581" y1="41895" x2="28581" y2="41895"/>
                        <a14:foregroundMark x1="25456" y1="47852" x2="25000" y2="54590"/>
                        <a14:foregroundMark x1="6836" y1="49316" x2="6836" y2="49316"/>
                        <a14:foregroundMark x1="8789" y1="52441" x2="8789" y2="52441"/>
                        <a14:foregroundMark x1="24154" y1="13770" x2="24154" y2="13770"/>
                        <a14:foregroundMark x1="25586" y1="12500" x2="22656" y2="9766"/>
                        <a14:foregroundMark x1="35026" y1="4883" x2="35026" y2="4883"/>
                        <a14:foregroundMark x1="91471" y1="48047" x2="91471" y2="48047"/>
                        <a14:foregroundMark x1="76693" y1="92285" x2="76693" y2="92285"/>
                        <a14:foregroundMark x1="65365" y1="90137" x2="65365" y2="90137"/>
                        <a14:foregroundMark x1="44336" y1="94141" x2="44336" y2="94141"/>
                        <a14:foregroundMark x1="30273" y1="92871" x2="30273" y2="928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87781" y="3397255"/>
            <a:ext cx="2205561" cy="147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4D44B8E9-2316-1ED7-ABC7-FD4FE80B3633}"/>
              </a:ext>
            </a:extLst>
          </p:cNvPr>
          <p:cNvGrpSpPr/>
          <p:nvPr/>
        </p:nvGrpSpPr>
        <p:grpSpPr>
          <a:xfrm>
            <a:off x="138393" y="798680"/>
            <a:ext cx="8160655" cy="5260638"/>
            <a:chOff x="3011716" y="798681"/>
            <a:chExt cx="8160655" cy="5260638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xmlns="" id="{B10E2082-0E6C-8936-E0DA-4E1124D2A1F3}"/>
                </a:ext>
              </a:extLst>
            </p:cNvPr>
            <p:cNvGrpSpPr/>
            <p:nvPr/>
          </p:nvGrpSpPr>
          <p:grpSpPr>
            <a:xfrm>
              <a:off x="3011716" y="798681"/>
              <a:ext cx="8160655" cy="5260638"/>
              <a:chOff x="649515" y="862574"/>
              <a:chExt cx="8160655" cy="5260638"/>
            </a:xfrm>
          </p:grpSpPr>
          <p:pic>
            <p:nvPicPr>
              <p:cNvPr id="4100" name="Picture 4" descr="Picture background">
                <a:extLst>
                  <a:ext uri="{FF2B5EF4-FFF2-40B4-BE49-F238E27FC236}">
                    <a16:creationId xmlns:a16="http://schemas.microsoft.com/office/drawing/2014/main" xmlns="" id="{6D2E4A8D-7F61-A9F4-9B2B-C6A79D9F32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9515" y="1915886"/>
                <a:ext cx="3331028" cy="3331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2" name="медведь" descr="Picture background">
                <a:extLst>
                  <a:ext uri="{FF2B5EF4-FFF2-40B4-BE49-F238E27FC236}">
                    <a16:creationId xmlns:a16="http://schemas.microsoft.com/office/drawing/2014/main" xmlns="" id="{C2BA2DA5-EC85-C7D0-9AF6-C2F7C09D71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ackgroundRemoval t="2227" b="98785" l="408" r="99457">
                            <a14:foregroundMark x1="12228" y1="13765" x2="26766" y2="43927"/>
                            <a14:foregroundMark x1="26766" y1="43927" x2="36549" y2="55870"/>
                            <a14:foregroundMark x1="66440" y1="27530" x2="77582" y2="67206"/>
                            <a14:foregroundMark x1="77582" y1="67206" x2="77582" y2="67206"/>
                            <a14:foregroundMark x1="94293" y1="20648" x2="93750" y2="60729"/>
                            <a14:foregroundMark x1="96739" y1="14372" x2="99592" y2="72672"/>
                            <a14:foregroundMark x1="99592" y1="72672" x2="98234" y2="89474"/>
                            <a14:foregroundMark x1="89538" y1="60526" x2="92120" y2="87045"/>
                            <a14:foregroundMark x1="53940" y1="89474" x2="80435" y2="87247"/>
                            <a14:foregroundMark x1="80435" y1="87247" x2="93207" y2="87854"/>
                            <a14:foregroundMark x1="93207" y1="87854" x2="93886" y2="87652"/>
                            <a14:foregroundMark x1="20788" y1="87652" x2="45245" y2="85020"/>
                            <a14:foregroundMark x1="45245" y1="85020" x2="45652" y2="84615"/>
                            <a14:foregroundMark x1="7337" y1="34413" x2="6250" y2="80567"/>
                            <a14:foregroundMark x1="6250" y1="80567" x2="7201" y2="85830"/>
                            <a14:foregroundMark x1="6114" y1="16802" x2="8016" y2="38664"/>
                            <a14:foregroundMark x1="34511" y1="4049" x2="39810" y2="4453"/>
                            <a14:foregroundMark x1="59511" y1="6275" x2="60190" y2="2429"/>
                            <a14:foregroundMark x1="1902" y1="16802" x2="2582" y2="41700"/>
                            <a14:foregroundMark x1="951" y1="42510" x2="1766" y2="83198"/>
                            <a14:foregroundMark x1="4755" y1="85830" x2="5707" y2="95951"/>
                            <a14:foregroundMark x1="679" y1="84008" x2="1087" y2="93927"/>
                            <a14:foregroundMark x1="2038" y1="97368" x2="7473" y2="96964"/>
                            <a14:foregroundMark x1="7473" y1="96964" x2="21332" y2="96964"/>
                            <a14:foregroundMark x1="21332" y1="96964" x2="34783" y2="95344"/>
                            <a14:foregroundMark x1="34783" y1="95344" x2="36685" y2="94534"/>
                            <a14:foregroundMark x1="51087" y1="96154" x2="51223" y2="97976"/>
                            <a14:foregroundMark x1="38859" y1="92915" x2="41168" y2="93117"/>
                            <a14:foregroundMark x1="60870" y1="93725" x2="67799" y2="93522"/>
                            <a14:foregroundMark x1="67799" y1="93522" x2="94701" y2="94534"/>
                            <a14:foregroundMark x1="96875" y1="89069" x2="97690" y2="98785"/>
                            <a14:foregroundMark x1="63179" y1="31377" x2="61141" y2="57085"/>
                            <a14:foregroundMark x1="20245" y1="24899" x2="34918" y2="27733"/>
                            <a14:foregroundMark x1="34918" y1="27733" x2="63315" y2="23279"/>
                            <a14:foregroundMark x1="63315" y1="23279" x2="63315" y2="23279"/>
                            <a14:foregroundMark x1="25272" y1="34211" x2="29891" y2="45547"/>
                            <a14:foregroundMark x1="29891" y1="45547" x2="45109" y2="53644"/>
                            <a14:foregroundMark x1="45109" y1="53644" x2="50408" y2="54656"/>
                            <a14:foregroundMark x1="50408" y1="54656" x2="53668" y2="54251"/>
                            <a14:foregroundMark x1="41033" y1="24089" x2="36957" y2="52429"/>
                            <a14:foregroundMark x1="36957" y1="52429" x2="36957" y2="52429"/>
                            <a14:foregroundMark x1="34103" y1="6478" x2="34511" y2="35830"/>
                            <a14:foregroundMark x1="16440" y1="14372" x2="19429" y2="53036"/>
                            <a14:foregroundMark x1="19429" y1="53036" x2="19429" y2="53036"/>
                            <a14:foregroundMark x1="15625" y1="32591" x2="16576" y2="73077"/>
                            <a14:foregroundMark x1="16576" y1="73077" x2="16576" y2="73077"/>
                            <a14:foregroundMark x1="25272" y1="46559" x2="25815" y2="76721"/>
                            <a14:foregroundMark x1="34783" y1="51012" x2="36277" y2="80769"/>
                            <a14:foregroundMark x1="48505" y1="55263" x2="48505" y2="86032"/>
                            <a14:foregroundMark x1="65625" y1="54049" x2="54484" y2="80769"/>
                            <a14:foregroundMark x1="68207" y1="46964" x2="55027" y2="74494"/>
                            <a14:foregroundMark x1="80435" y1="52429" x2="67255" y2="74291"/>
                            <a14:foregroundMark x1="67255" y1="74291" x2="64266" y2="77530"/>
                            <a14:foregroundMark x1="76902" y1="51822" x2="80571" y2="79757"/>
                            <a14:foregroundMark x1="79484" y1="29150" x2="79484" y2="57490"/>
                            <a14:foregroundMark x1="79484" y1="57490" x2="79484" y2="57490"/>
                            <a14:foregroundMark x1="89946" y1="15789" x2="88723" y2="42915"/>
                            <a14:foregroundMark x1="82880" y1="21255" x2="73641" y2="27126"/>
                            <a14:foregroundMark x1="73641" y1="27126" x2="64402" y2="26721"/>
                            <a14:foregroundMark x1="81114" y1="15385" x2="66440" y2="15385"/>
                            <a14:foregroundMark x1="66440" y1="15385" x2="59375" y2="13158"/>
                            <a14:foregroundMark x1="10462" y1="8502" x2="16304" y2="8907"/>
                            <a14:foregroundMark x1="16304" y1="8907" x2="20652" y2="7895"/>
                            <a14:foregroundMark x1="24185" y1="6883" x2="29348" y2="5466"/>
                            <a14:foregroundMark x1="29348" y1="5466" x2="32337" y2="2834"/>
                            <a14:foregroundMark x1="47147" y1="10324" x2="45924" y2="26113"/>
                            <a14:foregroundMark x1="45924" y1="26113" x2="45924" y2="26113"/>
                            <a14:foregroundMark x1="20652" y1="48583" x2="14810" y2="74291"/>
                            <a14:foregroundMark x1="14810" y1="74291" x2="14810" y2="7530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2458" y="862574"/>
                <a:ext cx="7837712" cy="52606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 descr="Picture background">
                <a:extLst>
                  <a:ext uri="{FF2B5EF4-FFF2-40B4-BE49-F238E27FC236}">
                    <a16:creationId xmlns:a16="http://schemas.microsoft.com/office/drawing/2014/main" xmlns="" id="{AEF7E727-54CC-F5B5-3FC3-B79E8E0D52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 cstate="email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2582" b="97690" l="9783" r="90897">
                            <a14:foregroundMark x1="44701" y1="7609" x2="45788" y2="10598"/>
                            <a14:foregroundMark x1="48777" y1="7609" x2="52174" y2="8832"/>
                            <a14:foregroundMark x1="35462" y1="4076" x2="35870" y2="6386"/>
                            <a14:foregroundMark x1="47283" y1="5027" x2="51223" y2="4212"/>
                            <a14:foregroundMark x1="62636" y1="4891" x2="63315" y2="2717"/>
                            <a14:foregroundMark x1="52717" y1="36549" x2="23370" y2="86685"/>
                            <a14:foregroundMark x1="23370" y1="86685" x2="22690" y2="94022"/>
                            <a14:foregroundMark x1="22690" y1="94022" x2="23370" y2="95516"/>
                            <a14:foregroundMark x1="43071" y1="84511" x2="44293" y2="92527"/>
                            <a14:foregroundMark x1="50408" y1="91168" x2="51495" y2="97826"/>
                            <a14:foregroundMark x1="83288" y1="72962" x2="89674" y2="75815"/>
                            <a14:foregroundMark x1="89674" y1="75815" x2="90897" y2="77853"/>
                            <a14:foregroundMark x1="24185" y1="87228" x2="22962" y2="94158"/>
                            <a14:foregroundMark x1="22962" y1="94158" x2="21060" y2="97418"/>
                            <a14:foregroundMark x1="48370" y1="94429" x2="47418" y2="97554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0068" y="1895017"/>
                <a:ext cx="3331029" cy="3331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xmlns="" id="{33B40823-CDBB-ED42-5D75-B2556BFB599B}"/>
                  </a:ext>
                </a:extLst>
              </p:cNvPr>
              <p:cNvSpPr txBox="1"/>
              <p:nvPr/>
            </p:nvSpPr>
            <p:spPr>
              <a:xfrm>
                <a:off x="4891314" y="1340820"/>
                <a:ext cx="3637187" cy="35702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/>
                  <a:t>Внешний вид</a:t>
                </a:r>
                <a:r>
                  <a:rPr lang="ru-RU" sz="1600" dirty="0"/>
                  <a:t>: Бурый медведь </a:t>
                </a:r>
              </a:p>
              <a:p>
                <a:r>
                  <a:rPr lang="ru-RU" sz="1600" dirty="0"/>
                  <a:t>— крупный и массивный зверь.</a:t>
                </a:r>
              </a:p>
              <a:p>
                <a:r>
                  <a:rPr lang="ru-RU" sz="1600" dirty="0"/>
                  <a:t> В длину он может достигать 2 метров, а по весу — 600 кг. </a:t>
                </a:r>
              </a:p>
              <a:p>
                <a:r>
                  <a:rPr lang="ru-RU" sz="1600" dirty="0"/>
                  <a:t>Это один из самых крупных наземных хищников. Его отличает густая меховая шуба,</a:t>
                </a:r>
              </a:p>
              <a:p>
                <a:r>
                  <a:rPr lang="ru-RU" sz="1600" dirty="0"/>
                  <a:t> в которой скрывается маленький хвостик.</a:t>
                </a:r>
              </a:p>
              <a:p>
                <a:r>
                  <a:rPr lang="ru-RU" sz="1600" b="1" dirty="0"/>
                  <a:t>Питание:</a:t>
                </a:r>
              </a:p>
              <a:p>
                <a:r>
                  <a:rPr lang="ru-RU" sz="1600" dirty="0"/>
                  <a:t>Медведи едят: ягоды, корни, фрукты, грибы, орехи, насекомых, грызунов, рыб.</a:t>
                </a:r>
              </a:p>
              <a:p>
                <a:endParaRPr lang="ru-RU" dirty="0"/>
              </a:p>
            </p:txBody>
          </p:sp>
        </p:grpSp>
        <p:sp>
          <p:nvSpPr>
            <p:cNvPr id="6" name="Скругленный прямоугольник 5">
              <a:extLst>
                <a:ext uri="{FF2B5EF4-FFF2-40B4-BE49-F238E27FC236}">
                  <a16:creationId xmlns:a16="http://schemas.microsoft.com/office/drawing/2014/main" xmlns="" id="{BEB992D0-209B-F029-62FD-63C187E89C90}"/>
                </a:ext>
              </a:extLst>
            </p:cNvPr>
            <p:cNvSpPr/>
            <p:nvPr/>
          </p:nvSpPr>
          <p:spPr>
            <a:xfrm>
              <a:off x="4572228" y="1261799"/>
              <a:ext cx="2156961" cy="503722"/>
            </a:xfrm>
            <a:prstGeom prst="roundRect">
              <a:avLst/>
            </a:prstGeom>
            <a:solidFill>
              <a:srgbClr val="FFC000">
                <a:alpha val="50000"/>
              </a:srgb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1"/>
                  </a:solidFill>
                </a:rPr>
                <a:t>Бурый медведь</a:t>
              </a:r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xmlns="" id="{D3A2CE11-03DB-D728-BA89-3CC881204679}"/>
              </a:ext>
            </a:extLst>
          </p:cNvPr>
          <p:cNvGrpSpPr/>
          <p:nvPr/>
        </p:nvGrpSpPr>
        <p:grpSpPr>
          <a:xfrm>
            <a:off x="2367190" y="1078823"/>
            <a:ext cx="8160655" cy="5260638"/>
            <a:chOff x="3731762" y="1153194"/>
            <a:chExt cx="8160655" cy="5260638"/>
          </a:xfrm>
        </p:grpSpPr>
        <p:pic>
          <p:nvPicPr>
            <p:cNvPr id="4108" name="Picture 12" descr="Picture background">
              <a:extLst>
                <a:ext uri="{FF2B5EF4-FFF2-40B4-BE49-F238E27FC236}">
                  <a16:creationId xmlns:a16="http://schemas.microsoft.com/office/drawing/2014/main" xmlns="" id="{006E5F93-12F2-5EDB-6F9A-9B8A61AED3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4130" y="1728038"/>
              <a:ext cx="2489472" cy="2489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>
              <a:extLst>
                <a:ext uri="{FF2B5EF4-FFF2-40B4-BE49-F238E27FC236}">
                  <a16:creationId xmlns:a16="http://schemas.microsoft.com/office/drawing/2014/main" xmlns="" id="{904E55BD-698C-D6F2-C05F-961CDDBD2039}"/>
                </a:ext>
              </a:extLst>
            </p:cNvPr>
            <p:cNvGrpSpPr/>
            <p:nvPr/>
          </p:nvGrpSpPr>
          <p:grpSpPr>
            <a:xfrm>
              <a:off x="3731762" y="1153194"/>
              <a:ext cx="8160655" cy="5260638"/>
              <a:chOff x="3011716" y="798681"/>
              <a:chExt cx="8160655" cy="5260638"/>
            </a:xfrm>
          </p:grpSpPr>
          <p:grpSp>
            <p:nvGrpSpPr>
              <p:cNvPr id="9" name="Группа 8">
                <a:extLst>
                  <a:ext uri="{FF2B5EF4-FFF2-40B4-BE49-F238E27FC236}">
                    <a16:creationId xmlns:a16="http://schemas.microsoft.com/office/drawing/2014/main" xmlns="" id="{8E865BFF-3774-8B0D-F9E3-5C662A4695DA}"/>
                  </a:ext>
                </a:extLst>
              </p:cNvPr>
              <p:cNvGrpSpPr/>
              <p:nvPr/>
            </p:nvGrpSpPr>
            <p:grpSpPr>
              <a:xfrm>
                <a:off x="3011716" y="798681"/>
                <a:ext cx="8160655" cy="5260638"/>
                <a:chOff x="649515" y="862574"/>
                <a:chExt cx="8160655" cy="5260638"/>
              </a:xfrm>
            </p:grpSpPr>
            <p:pic>
              <p:nvPicPr>
                <p:cNvPr id="11" name="Picture 4" descr="Picture background">
                  <a:extLst>
                    <a:ext uri="{FF2B5EF4-FFF2-40B4-BE49-F238E27FC236}">
                      <a16:creationId xmlns:a16="http://schemas.microsoft.com/office/drawing/2014/main" xmlns="" id="{8A281D02-444D-FB4B-0569-AC20097C644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49515" y="1915886"/>
                  <a:ext cx="3331028" cy="333102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медведь" descr="Picture background">
                  <a:extLst>
                    <a:ext uri="{FF2B5EF4-FFF2-40B4-BE49-F238E27FC236}">
                      <a16:creationId xmlns:a16="http://schemas.microsoft.com/office/drawing/2014/main" xmlns="" id="{A34AB1A0-1E33-1D81-9ECC-67654BA8BF2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2227" b="98785" l="408" r="99457">
                              <a14:foregroundMark x1="12228" y1="13765" x2="26766" y2="43927"/>
                              <a14:foregroundMark x1="26766" y1="43927" x2="36549" y2="55870"/>
                              <a14:foregroundMark x1="66440" y1="27530" x2="77582" y2="67206"/>
                              <a14:foregroundMark x1="77582" y1="67206" x2="77582" y2="67206"/>
                              <a14:foregroundMark x1="94293" y1="20648" x2="93750" y2="60729"/>
                              <a14:foregroundMark x1="96739" y1="14372" x2="99592" y2="72672"/>
                              <a14:foregroundMark x1="99592" y1="72672" x2="98234" y2="89474"/>
                              <a14:foregroundMark x1="89538" y1="60526" x2="92120" y2="87045"/>
                              <a14:foregroundMark x1="53940" y1="89474" x2="80435" y2="87247"/>
                              <a14:foregroundMark x1="80435" y1="87247" x2="93207" y2="87854"/>
                              <a14:foregroundMark x1="93207" y1="87854" x2="93886" y2="87652"/>
                              <a14:foregroundMark x1="20788" y1="87652" x2="45245" y2="85020"/>
                              <a14:foregroundMark x1="45245" y1="85020" x2="45652" y2="84615"/>
                              <a14:foregroundMark x1="7337" y1="34413" x2="6250" y2="80567"/>
                              <a14:foregroundMark x1="6250" y1="80567" x2="7201" y2="85830"/>
                              <a14:foregroundMark x1="6114" y1="16802" x2="8016" y2="38664"/>
                              <a14:foregroundMark x1="34511" y1="4049" x2="39810" y2="4453"/>
                              <a14:foregroundMark x1="59511" y1="6275" x2="60190" y2="2429"/>
                              <a14:foregroundMark x1="1902" y1="16802" x2="2582" y2="41700"/>
                              <a14:foregroundMark x1="951" y1="42510" x2="1766" y2="83198"/>
                              <a14:foregroundMark x1="4755" y1="85830" x2="5707" y2="95951"/>
                              <a14:foregroundMark x1="679" y1="84008" x2="1087" y2="93927"/>
                              <a14:foregroundMark x1="2038" y1="97368" x2="7473" y2="96964"/>
                              <a14:foregroundMark x1="7473" y1="96964" x2="21332" y2="96964"/>
                              <a14:foregroundMark x1="21332" y1="96964" x2="34783" y2="95344"/>
                              <a14:foregroundMark x1="34783" y1="95344" x2="36685" y2="94534"/>
                              <a14:foregroundMark x1="51087" y1="96154" x2="51223" y2="97976"/>
                              <a14:foregroundMark x1="38859" y1="92915" x2="41168" y2="93117"/>
                              <a14:foregroundMark x1="60870" y1="93725" x2="67799" y2="93522"/>
                              <a14:foregroundMark x1="67799" y1="93522" x2="94701" y2="94534"/>
                              <a14:foregroundMark x1="96875" y1="89069" x2="97690" y2="98785"/>
                              <a14:foregroundMark x1="63179" y1="31377" x2="61141" y2="57085"/>
                              <a14:foregroundMark x1="20245" y1="24899" x2="34918" y2="27733"/>
                              <a14:foregroundMark x1="34918" y1="27733" x2="63315" y2="23279"/>
                              <a14:foregroundMark x1="63315" y1="23279" x2="63315" y2="23279"/>
                              <a14:foregroundMark x1="25272" y1="34211" x2="29891" y2="45547"/>
                              <a14:foregroundMark x1="29891" y1="45547" x2="45109" y2="53644"/>
                              <a14:foregroundMark x1="45109" y1="53644" x2="50408" y2="54656"/>
                              <a14:foregroundMark x1="50408" y1="54656" x2="53668" y2="54251"/>
                              <a14:foregroundMark x1="41033" y1="24089" x2="36957" y2="52429"/>
                              <a14:foregroundMark x1="36957" y1="52429" x2="36957" y2="52429"/>
                              <a14:foregroundMark x1="34103" y1="6478" x2="34511" y2="35830"/>
                              <a14:foregroundMark x1="16440" y1="14372" x2="19429" y2="53036"/>
                              <a14:foregroundMark x1="19429" y1="53036" x2="19429" y2="53036"/>
                              <a14:foregroundMark x1="15625" y1="32591" x2="16576" y2="73077"/>
                              <a14:foregroundMark x1="16576" y1="73077" x2="16576" y2="73077"/>
                              <a14:foregroundMark x1="25272" y1="46559" x2="25815" y2="76721"/>
                              <a14:foregroundMark x1="34783" y1="51012" x2="36277" y2="80769"/>
                              <a14:foregroundMark x1="48505" y1="55263" x2="48505" y2="86032"/>
                              <a14:foregroundMark x1="65625" y1="54049" x2="54484" y2="80769"/>
                              <a14:foregroundMark x1="68207" y1="46964" x2="55027" y2="74494"/>
                              <a14:foregroundMark x1="80435" y1="52429" x2="67255" y2="74291"/>
                              <a14:foregroundMark x1="67255" y1="74291" x2="64266" y2="77530"/>
                              <a14:foregroundMark x1="76902" y1="51822" x2="80571" y2="79757"/>
                              <a14:foregroundMark x1="79484" y1="29150" x2="79484" y2="57490"/>
                              <a14:foregroundMark x1="79484" y1="57490" x2="79484" y2="57490"/>
                              <a14:foregroundMark x1="89946" y1="15789" x2="88723" y2="42915"/>
                              <a14:foregroundMark x1="82880" y1="21255" x2="73641" y2="27126"/>
                              <a14:foregroundMark x1="73641" y1="27126" x2="64402" y2="26721"/>
                              <a14:foregroundMark x1="81114" y1="15385" x2="66440" y2="15385"/>
                              <a14:foregroundMark x1="66440" y1="15385" x2="59375" y2="13158"/>
                              <a14:foregroundMark x1="10462" y1="8502" x2="16304" y2="8907"/>
                              <a14:foregroundMark x1="16304" y1="8907" x2="20652" y2="7895"/>
                              <a14:foregroundMark x1="24185" y1="6883" x2="29348" y2="5466"/>
                              <a14:foregroundMark x1="29348" y1="5466" x2="32337" y2="2834"/>
                              <a14:foregroundMark x1="47147" y1="10324" x2="45924" y2="26113"/>
                              <a14:foregroundMark x1="45924" y1="26113" x2="45924" y2="26113"/>
                              <a14:foregroundMark x1="20652" y1="48583" x2="14810" y2="74291"/>
                              <a14:foregroundMark x1="14810" y1="74291" x2="14810" y2="7530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2458" y="862574"/>
                  <a:ext cx="7837712" cy="52606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xmlns="" id="{DDE184A2-8C69-DB73-045A-88F0CA78F0FF}"/>
                    </a:ext>
                  </a:extLst>
                </p:cNvPr>
                <p:cNvSpPr txBox="1"/>
                <p:nvPr/>
              </p:nvSpPr>
              <p:spPr>
                <a:xfrm>
                  <a:off x="4748830" y="1287801"/>
                  <a:ext cx="3851276" cy="40318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400" b="1" dirty="0"/>
                    <a:t>Внешний вид</a:t>
                  </a:r>
                  <a:r>
                    <a:rPr lang="ru-RU" sz="1400" dirty="0"/>
                    <a:t>: У  волков длинные ноги, большие головы и длинные морды. У волков есть два слоя шерсти. Верхний слой - это жесткие волосы, которые отталкивают воду и грязь. Второй слой - это мягкий подшерсток, который помогает волкам оставаться теплыми даже в холодные зимние дни. </a:t>
                  </a:r>
                </a:p>
                <a:p>
                  <a:r>
                    <a:rPr lang="ru-RU" sz="1400" b="1" dirty="0"/>
                    <a:t>Питание: волки</a:t>
                  </a:r>
                  <a:r>
                    <a:rPr lang="ru-RU" sz="1400" dirty="0"/>
                    <a:t> – хищники. Это означает, что они едят других животных. Они охотятся на крупных животных, таких как олени, лоси и бизоны, но могут есть и маленьких животных, например, кроликов и белок. Они очень хороши в охоте и обычно работают вместе, чтобы поймать свою добычу.</a:t>
                  </a:r>
                  <a:endParaRPr lang="ru-RU" sz="1400" b="1" dirty="0"/>
                </a:p>
                <a:p>
                  <a:endParaRPr lang="ru-RU" dirty="0"/>
                </a:p>
              </p:txBody>
            </p:sp>
          </p:grpSp>
          <p:sp>
            <p:nvSpPr>
              <p:cNvPr id="10" name="Скругленный прямоугольник 9">
                <a:extLst>
                  <a:ext uri="{FF2B5EF4-FFF2-40B4-BE49-F238E27FC236}">
                    <a16:creationId xmlns:a16="http://schemas.microsoft.com/office/drawing/2014/main" xmlns="" id="{F1F6EEAB-DDC7-E54B-653A-87BEB7384939}"/>
                  </a:ext>
                </a:extLst>
              </p:cNvPr>
              <p:cNvSpPr/>
              <p:nvPr/>
            </p:nvSpPr>
            <p:spPr>
              <a:xfrm>
                <a:off x="4572228" y="1261799"/>
                <a:ext cx="2156961" cy="503722"/>
              </a:xfrm>
              <a:prstGeom prst="roundRect">
                <a:avLst/>
              </a:prstGeom>
              <a:solidFill>
                <a:srgbClr val="FFC000">
                  <a:alpha val="50000"/>
                </a:srgb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1"/>
                    </a:solidFill>
                  </a:rPr>
                  <a:t>Волк</a:t>
                </a:r>
              </a:p>
            </p:txBody>
          </p:sp>
        </p:grpSp>
        <p:pic>
          <p:nvPicPr>
            <p:cNvPr id="4110" name="Picture 14" descr="Picture background">
              <a:extLst>
                <a:ext uri="{FF2B5EF4-FFF2-40B4-BE49-F238E27FC236}">
                  <a16:creationId xmlns:a16="http://schemas.microsoft.com/office/drawing/2014/main" xmlns="" id="{88305230-77A2-9EF2-8FEF-4CDF659EBE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5226" b="92518" l="1477" r="95148">
                          <a14:foregroundMark x1="65823" y1="10570" x2="68565" y2="17458"/>
                          <a14:foregroundMark x1="68565" y1="17458" x2="78059" y2="22803"/>
                          <a14:foregroundMark x1="78059" y1="22803" x2="80169" y2="28741"/>
                          <a14:foregroundMark x1="80802" y1="14608" x2="83544" y2="31710"/>
                          <a14:foregroundMark x1="84599" y1="24941" x2="89451" y2="43349"/>
                          <a14:foregroundMark x1="86076" y1="42518" x2="85654" y2="86817"/>
                          <a14:foregroundMark x1="90295" y1="89311" x2="88819" y2="92280"/>
                          <a14:foregroundMark x1="86920" y1="84679" x2="87553" y2="89549"/>
                          <a14:foregroundMark x1="86920" y1="85748" x2="90295" y2="92518"/>
                          <a14:foregroundMark x1="90295" y1="92518" x2="93249" y2="91449"/>
                          <a14:foregroundMark x1="86076" y1="71971" x2="86076" y2="79097"/>
                          <a14:foregroundMark x1="86076" y1="79097" x2="86498" y2="79572"/>
                          <a14:foregroundMark x1="86920" y1="40261" x2="92405" y2="51900"/>
                          <a14:foregroundMark x1="91350" y1="32779" x2="91772" y2="37411"/>
                          <a14:foregroundMark x1="85021" y1="6295" x2="84177" y2="12233"/>
                          <a14:foregroundMark x1="81224" y1="7245" x2="69198" y2="9145"/>
                          <a14:foregroundMark x1="69198" y1="9145" x2="66878" y2="9145"/>
                          <a14:foregroundMark x1="59072" y1="9264" x2="47468" y2="5463"/>
                          <a14:foregroundMark x1="47468" y1="5463" x2="53797" y2="6295"/>
                          <a14:foregroundMark x1="89451" y1="12114" x2="95148" y2="22447"/>
                          <a14:foregroundMark x1="90928" y1="15202" x2="89030" y2="6770"/>
                          <a14:foregroundMark x1="88397" y1="40618" x2="84599" y2="47862"/>
                          <a14:foregroundMark x1="84599" y1="47862" x2="88819" y2="56888"/>
                          <a14:foregroundMark x1="88819" y1="56888" x2="87553" y2="71971"/>
                          <a14:foregroundMark x1="86920" y1="71734" x2="86498" y2="80048"/>
                          <a14:foregroundMark x1="46203" y1="82779" x2="47046" y2="89311"/>
                          <a14:foregroundMark x1="63080" y1="80404" x2="68776" y2="89905"/>
                          <a14:foregroundMark x1="67722" y1="78979" x2="69198" y2="84917"/>
                          <a14:foregroundMark x1="60970" y1="64371" x2="63502" y2="73872"/>
                          <a14:foregroundMark x1="64346" y1="68171" x2="67300" y2="77910"/>
                          <a14:foregroundMark x1="10970" y1="53563" x2="10549" y2="71734"/>
                          <a14:foregroundMark x1="7173" y1="59857" x2="6751" y2="61758"/>
                          <a14:foregroundMark x1="2321" y1="78504" x2="1477" y2="84442"/>
                          <a14:backgroundMark x1="97046" y1="18171" x2="97679" y2="19952"/>
                          <a14:backgroundMark x1="97468" y1="40618" x2="99578" y2="24109"/>
                          <a14:backgroundMark x1="99578" y1="24109" x2="98945" y2="226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7688" y="2203092"/>
              <a:ext cx="1875245" cy="333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xmlns="" id="{0D24B117-1164-015D-5676-8BCBAC6A8366}"/>
              </a:ext>
            </a:extLst>
          </p:cNvPr>
          <p:cNvGrpSpPr/>
          <p:nvPr/>
        </p:nvGrpSpPr>
        <p:grpSpPr>
          <a:xfrm>
            <a:off x="2083256" y="766936"/>
            <a:ext cx="8160655" cy="5260638"/>
            <a:chOff x="2941428" y="-4044004"/>
            <a:chExt cx="8160655" cy="5260638"/>
          </a:xfrm>
        </p:grpSpPr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xmlns="" id="{4316454C-7AB8-2FF9-1679-E3814D4F5512}"/>
                </a:ext>
              </a:extLst>
            </p:cNvPr>
            <p:cNvGrpSpPr/>
            <p:nvPr/>
          </p:nvGrpSpPr>
          <p:grpSpPr>
            <a:xfrm>
              <a:off x="2941428" y="-4044004"/>
              <a:ext cx="8160655" cy="5260638"/>
              <a:chOff x="3731762" y="1153194"/>
              <a:chExt cx="8160655" cy="5260638"/>
            </a:xfrm>
          </p:grpSpPr>
          <p:pic>
            <p:nvPicPr>
              <p:cNvPr id="13" name="Picture 12" descr="Picture background">
                <a:extLst>
                  <a:ext uri="{FF2B5EF4-FFF2-40B4-BE49-F238E27FC236}">
                    <a16:creationId xmlns:a16="http://schemas.microsoft.com/office/drawing/2014/main" xmlns="" id="{E036A58B-7994-2D23-7CA6-47345F90798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7" cstate="email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64130" y="1728038"/>
                <a:ext cx="2489472" cy="24894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5" name="Группа 14">
                <a:extLst>
                  <a:ext uri="{FF2B5EF4-FFF2-40B4-BE49-F238E27FC236}">
                    <a16:creationId xmlns:a16="http://schemas.microsoft.com/office/drawing/2014/main" xmlns="" id="{AC4A4C96-7C22-CF55-13D3-013FA0CABD7F}"/>
                  </a:ext>
                </a:extLst>
              </p:cNvPr>
              <p:cNvGrpSpPr/>
              <p:nvPr/>
            </p:nvGrpSpPr>
            <p:grpSpPr>
              <a:xfrm>
                <a:off x="3731762" y="1153194"/>
                <a:ext cx="8160655" cy="5260638"/>
                <a:chOff x="3011716" y="798681"/>
                <a:chExt cx="8160655" cy="5260638"/>
              </a:xfrm>
            </p:grpSpPr>
            <p:grpSp>
              <p:nvGrpSpPr>
                <p:cNvPr id="18" name="Группа 17">
                  <a:extLst>
                    <a:ext uri="{FF2B5EF4-FFF2-40B4-BE49-F238E27FC236}">
                      <a16:creationId xmlns:a16="http://schemas.microsoft.com/office/drawing/2014/main" xmlns="" id="{4F7EB2E9-8F7E-ED36-FF4C-D5AA82BF310B}"/>
                    </a:ext>
                  </a:extLst>
                </p:cNvPr>
                <p:cNvGrpSpPr/>
                <p:nvPr/>
              </p:nvGrpSpPr>
              <p:grpSpPr>
                <a:xfrm>
                  <a:off x="3011716" y="798681"/>
                  <a:ext cx="8160655" cy="5260638"/>
                  <a:chOff x="649515" y="862574"/>
                  <a:chExt cx="8160655" cy="5260638"/>
                </a:xfrm>
              </p:grpSpPr>
              <p:pic>
                <p:nvPicPr>
                  <p:cNvPr id="20" name="Picture 4" descr="Picture background">
                    <a:extLst>
                      <a:ext uri="{FF2B5EF4-FFF2-40B4-BE49-F238E27FC236}">
                        <a16:creationId xmlns:a16="http://schemas.microsoft.com/office/drawing/2014/main" xmlns="" id="{3B1DB4F0-A1B0-977F-A5DF-80B8CFED52E0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1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9">
                            <a14:imgEffect>
                              <a14:backgroundRemoval t="10000" b="90000" l="10000" r="9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49515" y="1915886"/>
                    <a:ext cx="3331028" cy="333102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21" name="медведь" descr="Picture background">
                    <a:extLst>
                      <a:ext uri="{FF2B5EF4-FFF2-40B4-BE49-F238E27FC236}">
                        <a16:creationId xmlns:a16="http://schemas.microsoft.com/office/drawing/2014/main" xmlns="" id="{71A95EFB-7C75-DAE1-450D-72383061B73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20">
                            <a14:imgEffect>
                              <a14:backgroundRemoval t="2227" b="98785" l="408" r="99457">
                                <a14:foregroundMark x1="12228" y1="13765" x2="26766" y2="43927"/>
                                <a14:foregroundMark x1="26766" y1="43927" x2="36549" y2="55870"/>
                                <a14:foregroundMark x1="66440" y1="27530" x2="77582" y2="67206"/>
                                <a14:foregroundMark x1="77582" y1="67206" x2="77582" y2="67206"/>
                                <a14:foregroundMark x1="94293" y1="20648" x2="93750" y2="60729"/>
                                <a14:foregroundMark x1="96739" y1="14372" x2="99592" y2="72672"/>
                                <a14:foregroundMark x1="99592" y1="72672" x2="98234" y2="89474"/>
                                <a14:foregroundMark x1="89538" y1="60526" x2="92120" y2="87045"/>
                                <a14:foregroundMark x1="53940" y1="89474" x2="80435" y2="87247"/>
                                <a14:foregroundMark x1="80435" y1="87247" x2="93207" y2="87854"/>
                                <a14:foregroundMark x1="93207" y1="87854" x2="93886" y2="87652"/>
                                <a14:foregroundMark x1="20788" y1="87652" x2="45245" y2="85020"/>
                                <a14:foregroundMark x1="45245" y1="85020" x2="45652" y2="84615"/>
                                <a14:foregroundMark x1="7337" y1="34413" x2="6250" y2="80567"/>
                                <a14:foregroundMark x1="6250" y1="80567" x2="7201" y2="85830"/>
                                <a14:foregroundMark x1="6114" y1="16802" x2="8016" y2="38664"/>
                                <a14:foregroundMark x1="34511" y1="4049" x2="39810" y2="4453"/>
                                <a14:foregroundMark x1="59511" y1="6275" x2="60190" y2="2429"/>
                                <a14:foregroundMark x1="1902" y1="16802" x2="2582" y2="41700"/>
                                <a14:foregroundMark x1="951" y1="42510" x2="1766" y2="83198"/>
                                <a14:foregroundMark x1="4755" y1="85830" x2="5707" y2="95951"/>
                                <a14:foregroundMark x1="679" y1="84008" x2="1087" y2="93927"/>
                                <a14:foregroundMark x1="2038" y1="97368" x2="7473" y2="96964"/>
                                <a14:foregroundMark x1="7473" y1="96964" x2="21332" y2="96964"/>
                                <a14:foregroundMark x1="21332" y1="96964" x2="34783" y2="95344"/>
                                <a14:foregroundMark x1="34783" y1="95344" x2="36685" y2="94534"/>
                                <a14:foregroundMark x1="51087" y1="96154" x2="51223" y2="97976"/>
                                <a14:foregroundMark x1="38859" y1="92915" x2="41168" y2="93117"/>
                                <a14:foregroundMark x1="60870" y1="93725" x2="67799" y2="93522"/>
                                <a14:foregroundMark x1="67799" y1="93522" x2="94701" y2="94534"/>
                                <a14:foregroundMark x1="96875" y1="89069" x2="97690" y2="98785"/>
                                <a14:foregroundMark x1="63179" y1="31377" x2="61141" y2="57085"/>
                                <a14:foregroundMark x1="20245" y1="24899" x2="34918" y2="27733"/>
                                <a14:foregroundMark x1="34918" y1="27733" x2="63315" y2="23279"/>
                                <a14:foregroundMark x1="63315" y1="23279" x2="63315" y2="23279"/>
                                <a14:foregroundMark x1="25272" y1="34211" x2="29891" y2="45547"/>
                                <a14:foregroundMark x1="29891" y1="45547" x2="45109" y2="53644"/>
                                <a14:foregroundMark x1="45109" y1="53644" x2="50408" y2="54656"/>
                                <a14:foregroundMark x1="50408" y1="54656" x2="53668" y2="54251"/>
                                <a14:foregroundMark x1="41033" y1="24089" x2="36957" y2="52429"/>
                                <a14:foregroundMark x1="36957" y1="52429" x2="36957" y2="52429"/>
                                <a14:foregroundMark x1="34103" y1="6478" x2="34511" y2="35830"/>
                                <a14:foregroundMark x1="16440" y1="14372" x2="19429" y2="53036"/>
                                <a14:foregroundMark x1="19429" y1="53036" x2="19429" y2="53036"/>
                                <a14:foregroundMark x1="15625" y1="32591" x2="16576" y2="73077"/>
                                <a14:foregroundMark x1="16576" y1="73077" x2="16576" y2="73077"/>
                                <a14:foregroundMark x1="25272" y1="46559" x2="25815" y2="76721"/>
                                <a14:foregroundMark x1="34783" y1="51012" x2="36277" y2="80769"/>
                                <a14:foregroundMark x1="48505" y1="55263" x2="48505" y2="86032"/>
                                <a14:foregroundMark x1="65625" y1="54049" x2="54484" y2="80769"/>
                                <a14:foregroundMark x1="68207" y1="46964" x2="55027" y2="74494"/>
                                <a14:foregroundMark x1="80435" y1="52429" x2="67255" y2="74291"/>
                                <a14:foregroundMark x1="67255" y1="74291" x2="64266" y2="77530"/>
                                <a14:foregroundMark x1="76902" y1="51822" x2="80571" y2="79757"/>
                                <a14:foregroundMark x1="79484" y1="29150" x2="79484" y2="57490"/>
                                <a14:foregroundMark x1="79484" y1="57490" x2="79484" y2="57490"/>
                                <a14:foregroundMark x1="89946" y1="15789" x2="88723" y2="42915"/>
                                <a14:foregroundMark x1="82880" y1="21255" x2="73641" y2="27126"/>
                                <a14:foregroundMark x1="73641" y1="27126" x2="64402" y2="26721"/>
                                <a14:foregroundMark x1="81114" y1="15385" x2="66440" y2="15385"/>
                                <a14:foregroundMark x1="66440" y1="15385" x2="59375" y2="13158"/>
                                <a14:foregroundMark x1="10462" y1="8502" x2="16304" y2="8907"/>
                                <a14:foregroundMark x1="16304" y1="8907" x2="20652" y2="7895"/>
                                <a14:foregroundMark x1="24185" y1="6883" x2="29348" y2="5466"/>
                                <a14:foregroundMark x1="29348" y1="5466" x2="32337" y2="2834"/>
                                <a14:foregroundMark x1="47147" y1="10324" x2="45924" y2="26113"/>
                                <a14:foregroundMark x1="45924" y1="26113" x2="45924" y2="26113"/>
                                <a14:foregroundMark x1="20652" y1="48583" x2="14810" y2="74291"/>
                                <a14:foregroundMark x1="14810" y1="74291" x2="14810" y2="75304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72458" y="862574"/>
                    <a:ext cx="7837712" cy="526063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22" name="TextBox 21">
                    <a:extLst>
                      <a:ext uri="{FF2B5EF4-FFF2-40B4-BE49-F238E27FC236}">
                        <a16:creationId xmlns:a16="http://schemas.microsoft.com/office/drawing/2014/main" xmlns="" id="{F66F1C36-63ED-3754-77A0-7D946E90D9A5}"/>
                      </a:ext>
                    </a:extLst>
                  </p:cNvPr>
                  <p:cNvSpPr txBox="1"/>
                  <p:nvPr/>
                </p:nvSpPr>
                <p:spPr>
                  <a:xfrm>
                    <a:off x="4748830" y="1287801"/>
                    <a:ext cx="385127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endParaRPr lang="ru-RU" dirty="0"/>
                  </a:p>
                </p:txBody>
              </p:sp>
            </p:grpSp>
            <p:sp>
              <p:nvSpPr>
                <p:cNvPr id="19" name="Скругленный прямоугольник 18">
                  <a:extLst>
                    <a:ext uri="{FF2B5EF4-FFF2-40B4-BE49-F238E27FC236}">
                      <a16:creationId xmlns:a16="http://schemas.microsoft.com/office/drawing/2014/main" xmlns="" id="{0F36197A-506F-5F30-F68A-31E096490A2D}"/>
                    </a:ext>
                  </a:extLst>
                </p:cNvPr>
                <p:cNvSpPr/>
                <p:nvPr/>
              </p:nvSpPr>
              <p:spPr>
                <a:xfrm>
                  <a:off x="4572228" y="1261799"/>
                  <a:ext cx="2156961" cy="503722"/>
                </a:xfrm>
                <a:prstGeom prst="roundRect">
                  <a:avLst/>
                </a:prstGeom>
                <a:solidFill>
                  <a:srgbClr val="FFC000">
                    <a:alpha val="50000"/>
                  </a:srgbClr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>
                      <a:solidFill>
                        <a:schemeClr val="tx1"/>
                      </a:solidFill>
                    </a:rPr>
                    <a:t>Лось</a:t>
                  </a:r>
                </a:p>
              </p:txBody>
            </p:sp>
          </p:grpSp>
        </p:grpSp>
        <p:pic>
          <p:nvPicPr>
            <p:cNvPr id="1026" name="Picture 2" descr="Picture background">
              <a:extLst>
                <a:ext uri="{FF2B5EF4-FFF2-40B4-BE49-F238E27FC236}">
                  <a16:creationId xmlns:a16="http://schemas.microsoft.com/office/drawing/2014/main" xmlns="" id="{DC8463D2-6ECD-0600-2FBA-F1E0881D5B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BEBA8EAE-BF5A-486C-A8C5-ECC9F3942E4B}">
                  <a14:imgProps xmlns:a14="http://schemas.microsoft.com/office/drawing/2010/main">
                    <a14:imgLayer r:embed="rId24">
                      <a14:imgEffect>
                        <a14:backgroundRemoval t="10000" b="90000" l="6351" r="90000">
                          <a14:foregroundMark x1="9712" y1="73514" x2="9702" y2="73784"/>
                          <a14:foregroundMark x1="10135" y1="62297" x2="9712" y2="73514"/>
                          <a14:foregroundMark x1="9459" y1="41892" x2="9459" y2="41892"/>
                          <a14:foregroundMark x1="6703" y1="80270" x2="6351" y2="86486"/>
                          <a14:foregroundMark x1="6757" y1="79324" x2="6703" y2="80270"/>
                          <a14:backgroundMark x1="8514" y1="77838" x2="8514" y2="77838"/>
                          <a14:backgroundMark x1="8919" y1="77568" x2="8919" y2="77568"/>
                          <a14:backgroundMark x1="8919" y1="75000" x2="8919" y2="75000"/>
                          <a14:backgroundMark x1="9730" y1="74054" x2="10135" y2="79324"/>
                          <a14:backgroundMark x1="7973" y1="80270" x2="7973" y2="80270"/>
                          <a14:backgroundMark x1="8919" y1="73514" x2="8919" y2="73514"/>
                          <a14:backgroundMark x1="9459" y1="73784" x2="9459" y2="806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3428" y="-2985207"/>
              <a:ext cx="3550599" cy="3550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xmlns="" id="{B85BACD6-FA78-05B2-B751-C021442A4D15}"/>
                </a:ext>
              </a:extLst>
            </p:cNvPr>
            <p:cNvSpPr txBox="1"/>
            <p:nvPr/>
          </p:nvSpPr>
          <p:spPr>
            <a:xfrm>
              <a:off x="7368057" y="-3580886"/>
              <a:ext cx="3331029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Лось - самый крупный олень нашей фауны. В высоту он достигает почти 2,5 м, в длину 3 м, а весит приблизительно 650 кг. Самца легко узнать по огромным ветвистым рогам, которые отсутствуют у самок. Питаются лоси всем, что найдут в лесу: листьями, корой, ветками, хвоей, мхом, грибами, ягодами и растениями, произрастающими у воды. Зимой лось сбрасывает рога, чтобы летом отрастить новые.</a:t>
              </a:r>
            </a:p>
            <a:p>
              <a:r>
                <a:rPr lang="ru-RU" sz="1400" dirty="0"/>
                <a:t>Весной лосихи производят на свет детенышей, кормят молоком и вылизывают им шерстку. Лосиное молоко считается полезным.</a:t>
              </a:r>
            </a:p>
            <a:p>
              <a:r>
                <a:rPr lang="ru-RU" sz="1400" dirty="0"/>
                <a:t/>
              </a:r>
              <a:br>
                <a:rPr lang="ru-RU" sz="1400" dirty="0"/>
              </a:br>
              <a:endParaRPr lang="ru-RU" sz="1400" dirty="0"/>
            </a:p>
          </p:txBody>
        </p:sp>
      </p:grpSp>
      <p:pic>
        <p:nvPicPr>
          <p:cNvPr id="17" name="Рисунок 16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59C217FE-F878-73A4-AC80-B379E9FC3EB6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9290" y="5141251"/>
            <a:ext cx="1725676" cy="1725676"/>
          </a:xfrm>
          <a:prstGeom prst="rect">
            <a:avLst/>
          </a:prstGeom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xmlns="" id="{5626B4E3-7007-A393-A2FF-FD84AB79BBB0}"/>
              </a:ext>
            </a:extLst>
          </p:cNvPr>
          <p:cNvGrpSpPr/>
          <p:nvPr/>
        </p:nvGrpSpPr>
        <p:grpSpPr>
          <a:xfrm>
            <a:off x="2955876" y="626067"/>
            <a:ext cx="8160655" cy="5260638"/>
            <a:chOff x="2611886" y="-4520902"/>
            <a:chExt cx="8160655" cy="5260638"/>
          </a:xfrm>
        </p:grpSpPr>
        <p:grpSp>
          <p:nvGrpSpPr>
            <p:cNvPr id="25" name="Группа 24">
              <a:extLst>
                <a:ext uri="{FF2B5EF4-FFF2-40B4-BE49-F238E27FC236}">
                  <a16:creationId xmlns:a16="http://schemas.microsoft.com/office/drawing/2014/main" xmlns="" id="{C4B94F47-A88A-1725-2F37-90A6AA2AD48D}"/>
                </a:ext>
              </a:extLst>
            </p:cNvPr>
            <p:cNvGrpSpPr/>
            <p:nvPr/>
          </p:nvGrpSpPr>
          <p:grpSpPr>
            <a:xfrm>
              <a:off x="2611886" y="-4520902"/>
              <a:ext cx="8160655" cy="5260638"/>
              <a:chOff x="2941428" y="-4044004"/>
              <a:chExt cx="8160655" cy="5260638"/>
            </a:xfrm>
          </p:grpSpPr>
          <p:grpSp>
            <p:nvGrpSpPr>
              <p:cNvPr id="26" name="Группа 25">
                <a:extLst>
                  <a:ext uri="{FF2B5EF4-FFF2-40B4-BE49-F238E27FC236}">
                    <a16:creationId xmlns:a16="http://schemas.microsoft.com/office/drawing/2014/main" xmlns="" id="{1BBE890C-6F1A-BF60-B734-FE0C33FF3026}"/>
                  </a:ext>
                </a:extLst>
              </p:cNvPr>
              <p:cNvGrpSpPr/>
              <p:nvPr/>
            </p:nvGrpSpPr>
            <p:grpSpPr>
              <a:xfrm>
                <a:off x="2941428" y="-4044004"/>
                <a:ext cx="8160655" cy="5260638"/>
                <a:chOff x="3731762" y="1153194"/>
                <a:chExt cx="8160655" cy="5260638"/>
              </a:xfrm>
            </p:grpSpPr>
            <p:pic>
              <p:nvPicPr>
                <p:cNvPr id="29" name="Picture 12" descr="Picture background">
                  <a:extLst>
                    <a:ext uri="{FF2B5EF4-FFF2-40B4-BE49-F238E27FC236}">
                      <a16:creationId xmlns:a16="http://schemas.microsoft.com/office/drawing/2014/main" xmlns="" id="{4A1895C6-2A78-95A9-8A6C-B4E7DBC5A6C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7" cstate="email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64130" y="1728038"/>
                  <a:ext cx="2489472" cy="248947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30" name="Группа 29">
                  <a:extLst>
                    <a:ext uri="{FF2B5EF4-FFF2-40B4-BE49-F238E27FC236}">
                      <a16:creationId xmlns:a16="http://schemas.microsoft.com/office/drawing/2014/main" xmlns="" id="{4B790B05-4514-F78C-4EC1-BE2A799F841A}"/>
                    </a:ext>
                  </a:extLst>
                </p:cNvPr>
                <p:cNvGrpSpPr/>
                <p:nvPr/>
              </p:nvGrpSpPr>
              <p:grpSpPr>
                <a:xfrm>
                  <a:off x="3731762" y="1153194"/>
                  <a:ext cx="8160655" cy="5260638"/>
                  <a:chOff x="3011716" y="798681"/>
                  <a:chExt cx="8160655" cy="5260638"/>
                </a:xfrm>
              </p:grpSpPr>
              <p:grpSp>
                <p:nvGrpSpPr>
                  <p:cNvPr id="31" name="Группа 30">
                    <a:extLst>
                      <a:ext uri="{FF2B5EF4-FFF2-40B4-BE49-F238E27FC236}">
                        <a16:creationId xmlns:a16="http://schemas.microsoft.com/office/drawing/2014/main" xmlns="" id="{D1941C72-ADF1-0491-9135-8CCCF1911C80}"/>
                      </a:ext>
                    </a:extLst>
                  </p:cNvPr>
                  <p:cNvGrpSpPr/>
                  <p:nvPr/>
                </p:nvGrpSpPr>
                <p:grpSpPr>
                  <a:xfrm>
                    <a:off x="3011716" y="798681"/>
                    <a:ext cx="8160655" cy="5260638"/>
                    <a:chOff x="649515" y="862574"/>
                    <a:chExt cx="8160655" cy="5260638"/>
                  </a:xfrm>
                </p:grpSpPr>
                <p:pic>
                  <p:nvPicPr>
                    <p:cNvPr id="33" name="Picture 4" descr="Picture background">
                      <a:extLst>
                        <a:ext uri="{FF2B5EF4-FFF2-40B4-BE49-F238E27FC236}">
                          <a16:creationId xmlns:a16="http://schemas.microsoft.com/office/drawing/2014/main" xmlns="" id="{36C88E2B-8E16-E160-6048-3D4456C0FE9D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1" cstate="email">
                      <a:extLst>
                        <a:ext uri="{BEBA8EAE-BF5A-486C-A8C5-ECC9F3942E4B}">
                          <a14:imgProps xmlns:a14="http://schemas.microsoft.com/office/drawing/2010/main">
                            <a14:imgLayer r:embed="rId19">
                              <a14:imgEffect>
                                <a14:backgroundRemoval t="10000" b="90000" l="10000" r="9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49515" y="1915886"/>
                      <a:ext cx="3331028" cy="333102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34" name="медведь" descr="Picture background">
                      <a:extLst>
                        <a:ext uri="{FF2B5EF4-FFF2-40B4-BE49-F238E27FC236}">
                          <a16:creationId xmlns:a16="http://schemas.microsoft.com/office/drawing/2014/main" xmlns="" id="{5B82ECC6-0DD3-280A-41B2-18B83A49B8A5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3">
                      <a:extLst>
                        <a:ext uri="{BEBA8EAE-BF5A-486C-A8C5-ECC9F3942E4B}">
                          <a14:imgProps xmlns:a14="http://schemas.microsoft.com/office/drawing/2010/main">
                            <a14:imgLayer r:embed="rId20">
                              <a14:imgEffect>
                                <a14:backgroundRemoval t="2227" b="98785" l="408" r="99457">
                                  <a14:foregroundMark x1="12228" y1="13765" x2="26766" y2="43927"/>
                                  <a14:foregroundMark x1="26766" y1="43927" x2="36549" y2="55870"/>
                                  <a14:foregroundMark x1="66440" y1="27530" x2="77582" y2="67206"/>
                                  <a14:foregroundMark x1="77582" y1="67206" x2="77582" y2="67206"/>
                                  <a14:foregroundMark x1="94293" y1="20648" x2="93750" y2="60729"/>
                                  <a14:foregroundMark x1="96739" y1="14372" x2="99592" y2="72672"/>
                                  <a14:foregroundMark x1="99592" y1="72672" x2="98234" y2="89474"/>
                                  <a14:foregroundMark x1="89538" y1="60526" x2="92120" y2="87045"/>
                                  <a14:foregroundMark x1="53940" y1="89474" x2="80435" y2="87247"/>
                                  <a14:foregroundMark x1="80435" y1="87247" x2="93207" y2="87854"/>
                                  <a14:foregroundMark x1="93207" y1="87854" x2="93886" y2="87652"/>
                                  <a14:foregroundMark x1="20788" y1="87652" x2="45245" y2="85020"/>
                                  <a14:foregroundMark x1="45245" y1="85020" x2="45652" y2="84615"/>
                                  <a14:foregroundMark x1="7337" y1="34413" x2="6250" y2="80567"/>
                                  <a14:foregroundMark x1="6250" y1="80567" x2="7201" y2="85830"/>
                                  <a14:foregroundMark x1="6114" y1="16802" x2="8016" y2="38664"/>
                                  <a14:foregroundMark x1="34511" y1="4049" x2="39810" y2="4453"/>
                                  <a14:foregroundMark x1="59511" y1="6275" x2="60190" y2="2429"/>
                                  <a14:foregroundMark x1="1902" y1="16802" x2="2582" y2="41700"/>
                                  <a14:foregroundMark x1="951" y1="42510" x2="1766" y2="83198"/>
                                  <a14:foregroundMark x1="4755" y1="85830" x2="5707" y2="95951"/>
                                  <a14:foregroundMark x1="679" y1="84008" x2="1087" y2="93927"/>
                                  <a14:foregroundMark x1="2038" y1="97368" x2="7473" y2="96964"/>
                                  <a14:foregroundMark x1="7473" y1="96964" x2="21332" y2="96964"/>
                                  <a14:foregroundMark x1="21332" y1="96964" x2="34783" y2="95344"/>
                                  <a14:foregroundMark x1="34783" y1="95344" x2="36685" y2="94534"/>
                                  <a14:foregroundMark x1="51087" y1="96154" x2="51223" y2="97976"/>
                                  <a14:foregroundMark x1="38859" y1="92915" x2="41168" y2="93117"/>
                                  <a14:foregroundMark x1="60870" y1="93725" x2="67799" y2="93522"/>
                                  <a14:foregroundMark x1="67799" y1="93522" x2="94701" y2="94534"/>
                                  <a14:foregroundMark x1="96875" y1="89069" x2="97690" y2="98785"/>
                                  <a14:foregroundMark x1="63179" y1="31377" x2="61141" y2="57085"/>
                                  <a14:foregroundMark x1="20245" y1="24899" x2="34918" y2="27733"/>
                                  <a14:foregroundMark x1="34918" y1="27733" x2="63315" y2="23279"/>
                                  <a14:foregroundMark x1="63315" y1="23279" x2="63315" y2="23279"/>
                                  <a14:foregroundMark x1="25272" y1="34211" x2="29891" y2="45547"/>
                                  <a14:foregroundMark x1="29891" y1="45547" x2="45109" y2="53644"/>
                                  <a14:foregroundMark x1="45109" y1="53644" x2="50408" y2="54656"/>
                                  <a14:foregroundMark x1="50408" y1="54656" x2="53668" y2="54251"/>
                                  <a14:foregroundMark x1="41033" y1="24089" x2="36957" y2="52429"/>
                                  <a14:foregroundMark x1="36957" y1="52429" x2="36957" y2="52429"/>
                                  <a14:foregroundMark x1="34103" y1="6478" x2="34511" y2="35830"/>
                                  <a14:foregroundMark x1="16440" y1="14372" x2="19429" y2="53036"/>
                                  <a14:foregroundMark x1="19429" y1="53036" x2="19429" y2="53036"/>
                                  <a14:foregroundMark x1="15625" y1="32591" x2="16576" y2="73077"/>
                                  <a14:foregroundMark x1="16576" y1="73077" x2="16576" y2="73077"/>
                                  <a14:foregroundMark x1="25272" y1="46559" x2="25815" y2="76721"/>
                                  <a14:foregroundMark x1="34783" y1="51012" x2="36277" y2="80769"/>
                                  <a14:foregroundMark x1="48505" y1="55263" x2="48505" y2="86032"/>
                                  <a14:foregroundMark x1="65625" y1="54049" x2="54484" y2="80769"/>
                                  <a14:foregroundMark x1="68207" y1="46964" x2="55027" y2="74494"/>
                                  <a14:foregroundMark x1="80435" y1="52429" x2="67255" y2="74291"/>
                                  <a14:foregroundMark x1="67255" y1="74291" x2="64266" y2="77530"/>
                                  <a14:foregroundMark x1="76902" y1="51822" x2="80571" y2="79757"/>
                                  <a14:foregroundMark x1="79484" y1="29150" x2="79484" y2="57490"/>
                                  <a14:foregroundMark x1="79484" y1="57490" x2="79484" y2="57490"/>
                                  <a14:foregroundMark x1="89946" y1="15789" x2="88723" y2="42915"/>
                                  <a14:foregroundMark x1="82880" y1="21255" x2="73641" y2="27126"/>
                                  <a14:foregroundMark x1="73641" y1="27126" x2="64402" y2="26721"/>
                                  <a14:foregroundMark x1="81114" y1="15385" x2="66440" y2="15385"/>
                                  <a14:foregroundMark x1="66440" y1="15385" x2="59375" y2="13158"/>
                                  <a14:foregroundMark x1="10462" y1="8502" x2="16304" y2="8907"/>
                                  <a14:foregroundMark x1="16304" y1="8907" x2="20652" y2="7895"/>
                                  <a14:foregroundMark x1="24185" y1="6883" x2="29348" y2="5466"/>
                                  <a14:foregroundMark x1="29348" y1="5466" x2="32337" y2="2834"/>
                                  <a14:foregroundMark x1="47147" y1="10324" x2="45924" y2="26113"/>
                                  <a14:foregroundMark x1="45924" y1="26113" x2="45924" y2="26113"/>
                                  <a14:foregroundMark x1="20652" y1="48583" x2="14810" y2="74291"/>
                                  <a14:foregroundMark x1="14810" y1="74291" x2="14810" y2="75304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72458" y="862574"/>
                      <a:ext cx="7837712" cy="526063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35" name="TextBox 34">
                      <a:extLst>
                        <a:ext uri="{FF2B5EF4-FFF2-40B4-BE49-F238E27FC236}">
                          <a16:creationId xmlns:a16="http://schemas.microsoft.com/office/drawing/2014/main" xmlns="" id="{9A611C37-6F30-9F0B-CD74-443BB267061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48830" y="1287801"/>
                      <a:ext cx="385127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endParaRPr lang="ru-RU" dirty="0"/>
                    </a:p>
                  </p:txBody>
                </p:sp>
              </p:grpSp>
              <p:sp>
                <p:nvSpPr>
                  <p:cNvPr id="32" name="Скругленный прямоугольник 31">
                    <a:extLst>
                      <a:ext uri="{FF2B5EF4-FFF2-40B4-BE49-F238E27FC236}">
                        <a16:creationId xmlns:a16="http://schemas.microsoft.com/office/drawing/2014/main" xmlns="" id="{5B1B2815-ED52-6673-E1EC-3B599180CE23}"/>
                      </a:ext>
                    </a:extLst>
                  </p:cNvPr>
                  <p:cNvSpPr/>
                  <p:nvPr/>
                </p:nvSpPr>
                <p:spPr>
                  <a:xfrm>
                    <a:off x="4572228" y="1261799"/>
                    <a:ext cx="2156961" cy="503722"/>
                  </a:xfrm>
                  <a:prstGeom prst="roundRect">
                    <a:avLst/>
                  </a:prstGeom>
                  <a:solidFill>
                    <a:srgbClr val="FFC000">
                      <a:alpha val="50000"/>
                    </a:srgbClr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ru-RU" sz="2000" b="1" dirty="0">
                        <a:solidFill>
                          <a:schemeClr val="tx1"/>
                        </a:solidFill>
                      </a:rPr>
                      <a:t>Кабан</a:t>
                    </a:r>
                  </a:p>
                </p:txBody>
              </p:sp>
            </p:grpSp>
          </p:grp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xmlns="" id="{5B163ACC-F986-FE6F-BC4F-1241259B1AEB}"/>
                  </a:ext>
                </a:extLst>
              </p:cNvPr>
              <p:cNvSpPr txBox="1"/>
              <p:nvPr/>
            </p:nvSpPr>
            <p:spPr>
              <a:xfrm>
                <a:off x="7368057" y="-3580886"/>
                <a:ext cx="333102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/>
                  <a:t/>
                </a:r>
                <a:br>
                  <a:rPr lang="ru-RU" sz="1400" dirty="0"/>
                </a:br>
                <a:endParaRPr lang="ru-RU" sz="1400" dirty="0"/>
              </a:p>
            </p:txBody>
          </p:sp>
        </p:grp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C8A6C0B0-D3D4-0F68-01CA-1082500DE5B2}"/>
                </a:ext>
              </a:extLst>
            </p:cNvPr>
            <p:cNvSpPr txBox="1"/>
            <p:nvPr/>
          </p:nvSpPr>
          <p:spPr>
            <a:xfrm>
              <a:off x="6874907" y="-4089830"/>
              <a:ext cx="3778807" cy="42780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1600" b="0" i="0" dirty="0">
                  <a:solidFill>
                    <a:srgbClr val="242424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Мощные и сильные клыкастые кабаны, родоначальники свиней, выглядят грозно, поэтому считаются очень опасными. На самом деле здоровый кабан, как и многие другие звери, может напасть на человека, только если возникнет необходимость защищаться или защищать детенышей.</a:t>
              </a:r>
            </a:p>
            <a:p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Это животное быстро бегает — строение копыт позволяет ему преодолевать даже болота, не увязая, — и переплывает любые реки. </a:t>
              </a:r>
            </a:p>
            <a:p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 Кабаны живут маленькими группами. Едят лесные орехи, семена, желуди, клубни растений, с удовольствием лакомятся грибами, ягодами, яблоками и грушами. 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8" name="Picture 4" descr="Picture background">
              <a:extLst>
                <a:ext uri="{FF2B5EF4-FFF2-40B4-BE49-F238E27FC236}">
                  <a16:creationId xmlns:a16="http://schemas.microsoft.com/office/drawing/2014/main" xmlns="" id="{17F7811A-05B3-3F8B-8F1D-F08336D01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 cstate="email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7284" b="94938" l="4900" r="93800">
                          <a14:foregroundMark x1="10700" y1="18025" x2="13500" y2="27654"/>
                          <a14:foregroundMark x1="13500" y1="27654" x2="16200" y2="27654"/>
                          <a14:foregroundMark x1="26500" y1="12099" x2="19200" y2="13704"/>
                          <a14:foregroundMark x1="36500" y1="8395" x2="36500" y2="8395"/>
                          <a14:foregroundMark x1="42800" y1="7407" x2="42800" y2="7407"/>
                          <a14:foregroundMark x1="86800" y1="52099" x2="84700" y2="61605"/>
                          <a14:foregroundMark x1="84700" y1="61605" x2="88400" y2="66790"/>
                          <a14:foregroundMark x1="88400" y1="66790" x2="88500" y2="67037"/>
                          <a14:foregroundMark x1="89300" y1="39630" x2="83000" y2="45556"/>
                          <a14:foregroundMark x1="92300" y1="75062" x2="92300" y2="75062"/>
                          <a14:foregroundMark x1="91500" y1="88642" x2="91500" y2="88642"/>
                          <a14:foregroundMark x1="93000" y1="89630" x2="93000" y2="89630"/>
                          <a14:foregroundMark x1="93800" y1="85309" x2="93500" y2="90494"/>
                          <a14:foregroundMark x1="70700" y1="90247" x2="69200" y2="92716"/>
                          <a14:foregroundMark x1="11400" y1="38765" x2="11400" y2="38765"/>
                          <a14:foregroundMark x1="4900" y1="42222" x2="4900" y2="42222"/>
                          <a14:foregroundMark x1="26900" y1="94938" x2="26900" y2="949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7809" y="-3151499"/>
              <a:ext cx="3427062" cy="2776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9155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4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75" name="Rectangle 7174">
            <a:extLst>
              <a:ext uri="{FF2B5EF4-FFF2-40B4-BE49-F238E27FC236}">
                <a16:creationId xmlns:a16="http://schemas.microsoft.com/office/drawing/2014/main" xmlns="" id="{10CE40DC-5723-449B-A365-A61D8C262E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xmlns="" id="{1190134E-60E2-1FD9-654A-58ECCCA12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" y="10"/>
            <a:ext cx="121889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7" name="Freeform: Shape 7176">
            <a:extLst>
              <a:ext uri="{FF2B5EF4-FFF2-40B4-BE49-F238E27FC236}">
                <a16:creationId xmlns:a16="http://schemas.microsoft.com/office/drawing/2014/main" xmlns="" id="{28207E96-6DFF-4119-B2EA-3299067D2F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42598" y="0"/>
            <a:ext cx="10189600" cy="6858000"/>
          </a:xfrm>
          <a:custGeom>
            <a:avLst/>
            <a:gdLst>
              <a:gd name="connsiteX0" fmla="*/ 8513625 w 10189600"/>
              <a:gd name="connsiteY0" fmla="*/ 0 h 6858000"/>
              <a:gd name="connsiteX1" fmla="*/ 1434689 w 10189600"/>
              <a:gd name="connsiteY1" fmla="*/ 0 h 6858000"/>
              <a:gd name="connsiteX2" fmla="*/ 1271976 w 10189600"/>
              <a:gd name="connsiteY2" fmla="*/ 160651 h 6858000"/>
              <a:gd name="connsiteX3" fmla="*/ 0 w 10189600"/>
              <a:gd name="connsiteY3" fmla="*/ 3879329 h 6858000"/>
              <a:gd name="connsiteX4" fmla="*/ 1565101 w 10189600"/>
              <a:gd name="connsiteY4" fmla="*/ 6659296 h 6858000"/>
              <a:gd name="connsiteX5" fmla="*/ 1789426 w 10189600"/>
              <a:gd name="connsiteY5" fmla="*/ 6858000 h 6858000"/>
              <a:gd name="connsiteX6" fmla="*/ 8868328 w 10189600"/>
              <a:gd name="connsiteY6" fmla="*/ 6858000 h 6858000"/>
              <a:gd name="connsiteX7" fmla="*/ 8925683 w 10189600"/>
              <a:gd name="connsiteY7" fmla="*/ 6804604 h 6858000"/>
              <a:gd name="connsiteX8" fmla="*/ 10189600 w 10189600"/>
              <a:gd name="connsiteY8" fmla="*/ 4217082 h 6858000"/>
              <a:gd name="connsiteX9" fmla="*/ 8536469 w 10189600"/>
              <a:gd name="connsiteY9" fmla="*/ 174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89600" h="6858000">
                <a:moveTo>
                  <a:pt x="8513625" y="0"/>
                </a:moveTo>
                <a:lnTo>
                  <a:pt x="1434689" y="0"/>
                </a:lnTo>
                <a:lnTo>
                  <a:pt x="1271976" y="160651"/>
                </a:lnTo>
                <a:cubicBezTo>
                  <a:pt x="451613" y="1030749"/>
                  <a:pt x="0" y="2373165"/>
                  <a:pt x="0" y="3879329"/>
                </a:cubicBezTo>
                <a:cubicBezTo>
                  <a:pt x="0" y="5207145"/>
                  <a:pt x="731040" y="5919527"/>
                  <a:pt x="1565101" y="6659296"/>
                </a:cubicBezTo>
                <a:lnTo>
                  <a:pt x="1789426" y="6858000"/>
                </a:lnTo>
                <a:lnTo>
                  <a:pt x="8868328" y="6858000"/>
                </a:lnTo>
                <a:lnTo>
                  <a:pt x="8925683" y="6804604"/>
                </a:lnTo>
                <a:cubicBezTo>
                  <a:pt x="9627437" y="6132444"/>
                  <a:pt x="10189600" y="5418356"/>
                  <a:pt x="10189600" y="4217082"/>
                </a:cubicBezTo>
                <a:cubicBezTo>
                  <a:pt x="10189600" y="2437327"/>
                  <a:pt x="9597144" y="878708"/>
                  <a:pt x="8536469" y="17461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179" name="Freeform: Shape 7178">
            <a:extLst>
              <a:ext uri="{FF2B5EF4-FFF2-40B4-BE49-F238E27FC236}">
                <a16:creationId xmlns:a16="http://schemas.microsoft.com/office/drawing/2014/main" xmlns="" id="{9E223C86-12C5-4A60-A21A-D7FC75EFC6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357813" y="0"/>
            <a:ext cx="1323453" cy="6858000"/>
          </a:xfrm>
          <a:custGeom>
            <a:avLst/>
            <a:gdLst>
              <a:gd name="connsiteX0" fmla="*/ 28443 w 1323453"/>
              <a:gd name="connsiteY0" fmla="*/ 0 h 6858000"/>
              <a:gd name="connsiteX1" fmla="*/ 10519 w 1323453"/>
              <a:gd name="connsiteY1" fmla="*/ 0 h 6858000"/>
              <a:gd name="connsiteX2" fmla="*/ 37377 w 1323453"/>
              <a:gd name="connsiteY2" fmla="*/ 27367 h 6858000"/>
              <a:gd name="connsiteX3" fmla="*/ 1297455 w 1323453"/>
              <a:gd name="connsiteY3" fmla="*/ 4282319 h 6858000"/>
              <a:gd name="connsiteX4" fmla="*/ 248584 w 1323453"/>
              <a:gd name="connsiteY4" fmla="*/ 6615157 h 6858000"/>
              <a:gd name="connsiteX5" fmla="*/ 0 w 1323453"/>
              <a:gd name="connsiteY5" fmla="*/ 6858000 h 6858000"/>
              <a:gd name="connsiteX6" fmla="*/ 19869 w 1323453"/>
              <a:gd name="connsiteY6" fmla="*/ 6858000 h 6858000"/>
              <a:gd name="connsiteX7" fmla="*/ 267461 w 1323453"/>
              <a:gd name="connsiteY7" fmla="*/ 6616128 h 6858000"/>
              <a:gd name="connsiteX8" fmla="*/ 1316330 w 1323453"/>
              <a:gd name="connsiteY8" fmla="*/ 4283289 h 6858000"/>
              <a:gd name="connsiteX9" fmla="*/ 56253 w 1323453"/>
              <a:gd name="connsiteY9" fmla="*/ 283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453" h="6858000">
                <a:moveTo>
                  <a:pt x="28443" y="0"/>
                </a:moveTo>
                <a:lnTo>
                  <a:pt x="10519" y="0"/>
                </a:lnTo>
                <a:lnTo>
                  <a:pt x="37377" y="27367"/>
                </a:lnTo>
                <a:cubicBezTo>
                  <a:pt x="919519" y="995374"/>
                  <a:pt x="1367465" y="2551123"/>
                  <a:pt x="1297455" y="4282319"/>
                </a:cubicBezTo>
                <a:cubicBezTo>
                  <a:pt x="1254252" y="5350659"/>
                  <a:pt x="821705" y="6026831"/>
                  <a:pt x="248584" y="6615157"/>
                </a:cubicBezTo>
                <a:lnTo>
                  <a:pt x="0" y="6858000"/>
                </a:lnTo>
                <a:lnTo>
                  <a:pt x="19869" y="6858000"/>
                </a:lnTo>
                <a:lnTo>
                  <a:pt x="267461" y="6616128"/>
                </a:lnTo>
                <a:cubicBezTo>
                  <a:pt x="840581" y="6027802"/>
                  <a:pt x="1273128" y="5351630"/>
                  <a:pt x="1316330" y="4283289"/>
                </a:cubicBezTo>
                <a:cubicBezTo>
                  <a:pt x="1386340" y="2552094"/>
                  <a:pt x="938396" y="996343"/>
                  <a:pt x="56253" y="28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7181" name="Freeform: Shape 7180">
            <a:extLst>
              <a:ext uri="{FF2B5EF4-FFF2-40B4-BE49-F238E27FC236}">
                <a16:creationId xmlns:a16="http://schemas.microsoft.com/office/drawing/2014/main" xmlns="" id="{FA573AF0-3C0B-4895-A7A6-F41B032115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8645" y="0"/>
            <a:ext cx="1561993" cy="6858000"/>
          </a:xfrm>
          <a:custGeom>
            <a:avLst/>
            <a:gdLst>
              <a:gd name="connsiteX0" fmla="*/ 1544228 w 1561993"/>
              <a:gd name="connsiteY0" fmla="*/ 0 h 6858000"/>
              <a:gd name="connsiteX1" fmla="*/ 1561993 w 1561993"/>
              <a:gd name="connsiteY1" fmla="*/ 0 h 6858000"/>
              <a:gd name="connsiteX2" fmla="*/ 1540943 w 1561993"/>
              <a:gd name="connsiteY2" fmla="*/ 17040 h 6858000"/>
              <a:gd name="connsiteX3" fmla="*/ 17765 w 1561993"/>
              <a:gd name="connsiteY3" fmla="*/ 4115040 h 6858000"/>
              <a:gd name="connsiteX4" fmla="*/ 1142901 w 1561993"/>
              <a:gd name="connsiteY4" fmla="*/ 6599739 h 6858000"/>
              <a:gd name="connsiteX5" fmla="*/ 1403744 w 1561993"/>
              <a:gd name="connsiteY5" fmla="*/ 6858000 h 6858000"/>
              <a:gd name="connsiteX6" fmla="*/ 1385980 w 1561993"/>
              <a:gd name="connsiteY6" fmla="*/ 6858000 h 6858000"/>
              <a:gd name="connsiteX7" fmla="*/ 1125137 w 1561993"/>
              <a:gd name="connsiteY7" fmla="*/ 6599739 h 6858000"/>
              <a:gd name="connsiteX8" fmla="*/ 0 w 1561993"/>
              <a:gd name="connsiteY8" fmla="*/ 4115040 h 6858000"/>
              <a:gd name="connsiteX9" fmla="*/ 1523178 w 1561993"/>
              <a:gd name="connsiteY9" fmla="*/ 170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1993" h="6858000">
                <a:moveTo>
                  <a:pt x="1544228" y="0"/>
                </a:moveTo>
                <a:lnTo>
                  <a:pt x="1561993" y="0"/>
                </a:lnTo>
                <a:lnTo>
                  <a:pt x="1540943" y="17040"/>
                </a:lnTo>
                <a:cubicBezTo>
                  <a:pt x="563647" y="857447"/>
                  <a:pt x="17765" y="2378351"/>
                  <a:pt x="17765" y="4115040"/>
                </a:cubicBezTo>
                <a:cubicBezTo>
                  <a:pt x="17765" y="5263323"/>
                  <a:pt x="514810" y="5955416"/>
                  <a:pt x="1142901" y="6599739"/>
                </a:cubicBezTo>
                <a:lnTo>
                  <a:pt x="1403744" y="6858000"/>
                </a:lnTo>
                <a:lnTo>
                  <a:pt x="1385980" y="6858000"/>
                </a:lnTo>
                <a:lnTo>
                  <a:pt x="1125137" y="6599739"/>
                </a:lnTo>
                <a:cubicBezTo>
                  <a:pt x="497046" y="5955416"/>
                  <a:pt x="0" y="5263323"/>
                  <a:pt x="0" y="4115040"/>
                </a:cubicBezTo>
                <a:cubicBezTo>
                  <a:pt x="0" y="2378351"/>
                  <a:pt x="545882" y="857447"/>
                  <a:pt x="1523178" y="170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83" name="Freeform: Shape 7182">
            <a:extLst>
              <a:ext uri="{FF2B5EF4-FFF2-40B4-BE49-F238E27FC236}">
                <a16:creationId xmlns:a16="http://schemas.microsoft.com/office/drawing/2014/main" xmlns="" id="{62442AC3-A9B0-4865-8A8A-1504FFC6E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434283" y="0"/>
            <a:ext cx="1904278" cy="6858000"/>
          </a:xfrm>
          <a:custGeom>
            <a:avLst/>
            <a:gdLst>
              <a:gd name="connsiteX0" fmla="*/ 624262 w 1775065"/>
              <a:gd name="connsiteY0" fmla="*/ 0 h 6858000"/>
              <a:gd name="connsiteX1" fmla="*/ 642233 w 1775065"/>
              <a:gd name="connsiteY1" fmla="*/ 0 h 6858000"/>
              <a:gd name="connsiteX2" fmla="*/ 673003 w 1775065"/>
              <a:gd name="connsiteY2" fmla="*/ 35111 h 6858000"/>
              <a:gd name="connsiteX3" fmla="*/ 1767974 w 1775065"/>
              <a:gd name="connsiteY3" fmla="*/ 3968278 h 6858000"/>
              <a:gd name="connsiteX4" fmla="*/ 115603 w 1775065"/>
              <a:gd name="connsiteY4" fmla="*/ 6776131 h 6858000"/>
              <a:gd name="connsiteX5" fmla="*/ 19890 w 1775065"/>
              <a:gd name="connsiteY5" fmla="*/ 6858000 h 6858000"/>
              <a:gd name="connsiteX6" fmla="*/ 0 w 1775065"/>
              <a:gd name="connsiteY6" fmla="*/ 6858000 h 6858000"/>
              <a:gd name="connsiteX7" fmla="*/ 96809 w 1775065"/>
              <a:gd name="connsiteY7" fmla="*/ 6775193 h 6858000"/>
              <a:gd name="connsiteX8" fmla="*/ 1749182 w 1775065"/>
              <a:gd name="connsiteY8" fmla="*/ 3967340 h 6858000"/>
              <a:gd name="connsiteX9" fmla="*/ 654209 w 1775065"/>
              <a:gd name="connsiteY9" fmla="*/ 341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5065" h="6858000">
                <a:moveTo>
                  <a:pt x="624262" y="0"/>
                </a:moveTo>
                <a:lnTo>
                  <a:pt x="642233" y="0"/>
                </a:lnTo>
                <a:lnTo>
                  <a:pt x="673003" y="35111"/>
                </a:lnTo>
                <a:cubicBezTo>
                  <a:pt x="1445427" y="977982"/>
                  <a:pt x="1833320" y="2398562"/>
                  <a:pt x="1767974" y="3968278"/>
                </a:cubicBezTo>
                <a:cubicBezTo>
                  <a:pt x="1710622" y="5345972"/>
                  <a:pt x="964135" y="6049363"/>
                  <a:pt x="115603" y="6776131"/>
                </a:cubicBezTo>
                <a:lnTo>
                  <a:pt x="19890" y="6858000"/>
                </a:lnTo>
                <a:lnTo>
                  <a:pt x="0" y="6858000"/>
                </a:lnTo>
                <a:lnTo>
                  <a:pt x="96809" y="6775193"/>
                </a:lnTo>
                <a:cubicBezTo>
                  <a:pt x="945341" y="6048424"/>
                  <a:pt x="1691828" y="5345034"/>
                  <a:pt x="1749182" y="3967340"/>
                </a:cubicBezTo>
                <a:cubicBezTo>
                  <a:pt x="1814528" y="2397623"/>
                  <a:pt x="1426634" y="977044"/>
                  <a:pt x="654209" y="34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7185" name="Freeform: Shape 7184">
            <a:extLst>
              <a:ext uri="{FF2B5EF4-FFF2-40B4-BE49-F238E27FC236}">
                <a16:creationId xmlns:a16="http://schemas.microsoft.com/office/drawing/2014/main" xmlns="" id="{68451DCE-129E-43B6-BA50-3C8339E461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89577" y="0"/>
            <a:ext cx="1825312" cy="6858000"/>
          </a:xfrm>
          <a:custGeom>
            <a:avLst/>
            <a:gdLst>
              <a:gd name="connsiteX0" fmla="*/ 516683 w 1825312"/>
              <a:gd name="connsiteY0" fmla="*/ 0 h 6858000"/>
              <a:gd name="connsiteX1" fmla="*/ 541088 w 1825312"/>
              <a:gd name="connsiteY1" fmla="*/ 0 h 6858000"/>
              <a:gd name="connsiteX2" fmla="*/ 626170 w 1825312"/>
              <a:gd name="connsiteY2" fmla="*/ 99144 h 6858000"/>
              <a:gd name="connsiteX3" fmla="*/ 1825312 w 1825312"/>
              <a:gd name="connsiteY3" fmla="*/ 3859833 h 6858000"/>
              <a:gd name="connsiteX4" fmla="*/ 279633 w 1825312"/>
              <a:gd name="connsiteY4" fmla="*/ 6651338 h 6858000"/>
              <a:gd name="connsiteX5" fmla="*/ 24403 w 1825312"/>
              <a:gd name="connsiteY5" fmla="*/ 6858000 h 6858000"/>
              <a:gd name="connsiteX6" fmla="*/ 0 w 1825312"/>
              <a:gd name="connsiteY6" fmla="*/ 6858000 h 6858000"/>
              <a:gd name="connsiteX7" fmla="*/ 255230 w 1825312"/>
              <a:gd name="connsiteY7" fmla="*/ 6651338 h 6858000"/>
              <a:gd name="connsiteX8" fmla="*/ 1800907 w 1825312"/>
              <a:gd name="connsiteY8" fmla="*/ 3859833 h 6858000"/>
              <a:gd name="connsiteX9" fmla="*/ 601765 w 1825312"/>
              <a:gd name="connsiteY9" fmla="*/ 99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312" h="6858000">
                <a:moveTo>
                  <a:pt x="516683" y="0"/>
                </a:moveTo>
                <a:lnTo>
                  <a:pt x="541088" y="0"/>
                </a:lnTo>
                <a:lnTo>
                  <a:pt x="626170" y="99144"/>
                </a:lnTo>
                <a:cubicBezTo>
                  <a:pt x="1403484" y="1069501"/>
                  <a:pt x="1825312" y="2396484"/>
                  <a:pt x="1825312" y="3859833"/>
                </a:cubicBezTo>
                <a:cubicBezTo>
                  <a:pt x="1825312" y="5149904"/>
                  <a:pt x="1142485" y="5927455"/>
                  <a:pt x="279633" y="6651338"/>
                </a:cubicBezTo>
                <a:lnTo>
                  <a:pt x="24403" y="6858000"/>
                </a:lnTo>
                <a:lnTo>
                  <a:pt x="0" y="6858000"/>
                </a:lnTo>
                <a:lnTo>
                  <a:pt x="255230" y="6651338"/>
                </a:lnTo>
                <a:cubicBezTo>
                  <a:pt x="1118082" y="5927455"/>
                  <a:pt x="1800907" y="5149904"/>
                  <a:pt x="1800907" y="3859833"/>
                </a:cubicBezTo>
                <a:cubicBezTo>
                  <a:pt x="1800907" y="2396484"/>
                  <a:pt x="1379079" y="1069501"/>
                  <a:pt x="601765" y="99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56AA21-556C-A335-4994-7FE19C0E7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5344" y="498764"/>
            <a:ext cx="7340048" cy="1159362"/>
          </a:xfrm>
        </p:spPr>
        <p:txBody>
          <a:bodyPr anchor="b">
            <a:normAutofit/>
          </a:bodyPr>
          <a:lstStyle/>
          <a:p>
            <a:r>
              <a:rPr lang="ru-RU" dirty="0"/>
              <a:t>Прием «Что за чем идет?»</a:t>
            </a:r>
          </a:p>
        </p:txBody>
      </p:sp>
      <p:pic>
        <p:nvPicPr>
          <p:cNvPr id="5" name="Объект 4" descr="Изображение выглядит как текст, снимок экрана, мультимедиа, Мультимедийное программное обеспечение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8F969B6F-BBD0-A2D5-D902-D34ECA7E28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9641" y="1658126"/>
            <a:ext cx="9287483" cy="5043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C7702D0F-9F28-EA29-BA0A-2B61E76E01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7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xmlns="" id="{F818E312-A6AF-5A6B-70BA-DF6BF2281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xmlns="" id="{66FF823E-046C-8B89-0C68-CFC6A7A16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10" b="93750" l="9783" r="89946">
                        <a14:foregroundMark x1="26495" y1="11277" x2="27582" y2="18207"/>
                        <a14:foregroundMark x1="55435" y1="5978" x2="55027" y2="10190"/>
                        <a14:foregroundMark x1="54891" y1="2310" x2="54891" y2="2310"/>
                        <a14:foregroundMark x1="32473" y1="39538" x2="32880" y2="47011"/>
                        <a14:foregroundMark x1="66440" y1="35734" x2="66440" y2="38451"/>
                        <a14:foregroundMark x1="43886" y1="65353" x2="44293" y2="69429"/>
                        <a14:foregroundMark x1="42799" y1="87636" x2="42120" y2="90353"/>
                        <a14:foregroundMark x1="43478" y1="90625" x2="41984" y2="93750"/>
                        <a14:foregroundMark x1="30978" y1="41712" x2="31114" y2="50136"/>
                        <a14:foregroundMark x1="67527" y1="35598" x2="68207" y2="404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9258" y="2583543"/>
            <a:ext cx="4274457" cy="4274457"/>
          </a:xfrm>
          <a:prstGeom prst="rect">
            <a:avLst/>
          </a:prstGeom>
          <a:noFill/>
          <a:effectLst>
            <a:glow rad="196554">
              <a:srgbClr val="FFC000">
                <a:alpha val="45426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xmlns="" id="{593E0B89-FFE7-67FD-A5F2-309AD72DB313}"/>
              </a:ext>
            </a:extLst>
          </p:cNvPr>
          <p:cNvSpPr/>
          <p:nvPr/>
        </p:nvSpPr>
        <p:spPr>
          <a:xfrm>
            <a:off x="2438400" y="275772"/>
            <a:ext cx="7315200" cy="1146628"/>
          </a:xfrm>
          <a:prstGeom prst="roundRect">
            <a:avLst/>
          </a:prstGeom>
          <a:solidFill>
            <a:srgbClr val="00B0F0">
              <a:alpha val="53000"/>
            </a:srgb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Научи робота составлять предложения</a:t>
            </a:r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xmlns="" id="{42E15E4A-410C-3155-BD53-5CDE6389CE2E}"/>
              </a:ext>
            </a:extLst>
          </p:cNvPr>
          <p:cNvSpPr/>
          <p:nvPr/>
        </p:nvSpPr>
        <p:spPr>
          <a:xfrm>
            <a:off x="2685142" y="5364844"/>
            <a:ext cx="8606971" cy="1382485"/>
          </a:xfrm>
          <a:prstGeom prst="roundRect">
            <a:avLst/>
          </a:prstGeom>
          <a:solidFill>
            <a:srgbClr val="7030A0">
              <a:alpha val="46247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xmlns="" id="{433C4469-BCAA-2017-8DF4-648F1192C2CF}"/>
              </a:ext>
            </a:extLst>
          </p:cNvPr>
          <p:cNvSpPr/>
          <p:nvPr/>
        </p:nvSpPr>
        <p:spPr>
          <a:xfrm>
            <a:off x="2960914" y="5504544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Кленом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C1CC2B5C-02D9-AD35-FF35-B54C3F1F84AD}"/>
              </a:ext>
            </a:extLst>
          </p:cNvPr>
          <p:cNvSpPr/>
          <p:nvPr/>
        </p:nvSpPr>
        <p:spPr>
          <a:xfrm>
            <a:off x="4709885" y="5504544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под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xmlns="" id="{79EA7D00-B3C4-D0C1-397A-B882EB113477}"/>
              </a:ext>
            </a:extLst>
          </p:cNvPr>
          <p:cNvSpPr/>
          <p:nvPr/>
        </p:nvSpPr>
        <p:spPr>
          <a:xfrm>
            <a:off x="6451599" y="5504544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лошадь</a:t>
            </a: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:a16="http://schemas.microsoft.com/office/drawing/2014/main" xmlns="" id="{6B669387-947A-E209-9FF2-71AFA9341B11}"/>
              </a:ext>
            </a:extLst>
          </p:cNvPr>
          <p:cNvSpPr/>
          <p:nvPr/>
        </p:nvSpPr>
        <p:spPr>
          <a:xfrm>
            <a:off x="8200570" y="5504544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стоит.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5D7A2711-4A2C-764F-14C5-4752A4A65E88}"/>
              </a:ext>
            </a:extLst>
          </p:cNvPr>
          <p:cNvSpPr/>
          <p:nvPr/>
        </p:nvSpPr>
        <p:spPr>
          <a:xfrm>
            <a:off x="2427514" y="2406651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Под</a:t>
            </a:r>
          </a:p>
        </p:txBody>
      </p:sp>
      <p:sp>
        <p:nvSpPr>
          <p:cNvPr id="9" name="Скругленный прямоугольник 8">
            <a:extLst>
              <a:ext uri="{FF2B5EF4-FFF2-40B4-BE49-F238E27FC236}">
                <a16:creationId xmlns:a16="http://schemas.microsoft.com/office/drawing/2014/main" xmlns="" id="{98169F3D-CA65-DB0A-0052-B8AE5B587812}"/>
              </a:ext>
            </a:extLst>
          </p:cNvPr>
          <p:cNvSpPr/>
          <p:nvPr/>
        </p:nvSpPr>
        <p:spPr>
          <a:xfrm>
            <a:off x="4241798" y="2406651"/>
            <a:ext cx="1611086" cy="55154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84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кленом</a:t>
            </a:r>
          </a:p>
        </p:txBody>
      </p:sp>
      <p:pic>
        <p:nvPicPr>
          <p:cNvPr id="10" name="Рисунок 9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850B3BC9-E492-5A12-57BB-B6832673BB5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44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0.08881 -0.451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0" y="-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07407E-6 L -0.1875 -0.442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75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-0.0345 -0.4513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2" y="-2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07407E-6 L -0.02617 -0.4469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5" y="-2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xmlns="" id="{E217F32C-75AA-4B97-ADFB-5E2C3C7ECB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xmlns="" id="{9936E82B-B2C7-CDF0-653A-54CD9DA90F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1" name="Rectangle 8200">
            <a:extLst>
              <a:ext uri="{FF2B5EF4-FFF2-40B4-BE49-F238E27FC236}">
                <a16:creationId xmlns:a16="http://schemas.microsoft.com/office/drawing/2014/main" xmlns="" id="{4D76AAEA-AF3A-4616-9F99-E9AA131A51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3F5F5A-D95B-C8FC-A7B7-4F8C49CC98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5999" y="1346268"/>
            <a:ext cx="5618431" cy="3285207"/>
          </a:xfrm>
        </p:spPr>
        <p:txBody>
          <a:bodyPr>
            <a:normAutofit/>
          </a:bodyPr>
          <a:lstStyle/>
          <a:p>
            <a:r>
              <a:rPr lang="ru-RU">
                <a:solidFill>
                  <a:schemeClr val="bg1"/>
                </a:solidFill>
              </a:rPr>
              <a:t>Заключение</a:t>
            </a:r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xmlns="" id="{8A4DD50C-7FD9-2E8E-A0EF-312E19FD1B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080" y="4631475"/>
            <a:ext cx="5588349" cy="1150200"/>
          </a:xfrm>
        </p:spPr>
        <p:txBody>
          <a:bodyPr>
            <a:norm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9DC5FEC0-0C65-E8E7-991C-3D425B94F6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4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xmlns="" id="{8181FC64-B306-4821-98E2-780662EFC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AFDFEADE-F9E3-D62A-2CB6-0AF495522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 bwMode="auto">
          <a:xfrm>
            <a:off x="20" y="10"/>
            <a:ext cx="994706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Freeform: Shape 1032">
            <a:extLst>
              <a:ext uri="{FF2B5EF4-FFF2-40B4-BE49-F238E27FC236}">
                <a16:creationId xmlns:a16="http://schemas.microsoft.com/office/drawing/2014/main" xmlns="" id="{5871FC61-DD4E-47D4-81FD-8A7E7D12B3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 useBgFill="1">
        <p:nvSpPr>
          <p:cNvPr id="1035" name="Freeform: Shape 1034">
            <a:extLst>
              <a:ext uri="{FF2B5EF4-FFF2-40B4-BE49-F238E27FC236}">
                <a16:creationId xmlns:a16="http://schemas.microsoft.com/office/drawing/2014/main" xmlns="" id="{8B598134-D292-43E6-9C55-1171980469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211834" y="0"/>
            <a:ext cx="4980168" cy="6858000"/>
          </a:xfrm>
          <a:custGeom>
            <a:avLst/>
            <a:gdLst>
              <a:gd name="connsiteX0" fmla="*/ 1623023 w 4901771"/>
              <a:gd name="connsiteY0" fmla="*/ 0 h 6858000"/>
              <a:gd name="connsiteX1" fmla="*/ 2716256 w 4901771"/>
              <a:gd name="connsiteY1" fmla="*/ 0 h 6858000"/>
              <a:gd name="connsiteX2" fmla="*/ 3496422 w 4901771"/>
              <a:gd name="connsiteY2" fmla="*/ 0 h 6858000"/>
              <a:gd name="connsiteX3" fmla="*/ 4544484 w 4901771"/>
              <a:gd name="connsiteY3" fmla="*/ 0 h 6858000"/>
              <a:gd name="connsiteX4" fmla="*/ 4710787 w 4901771"/>
              <a:gd name="connsiteY4" fmla="*/ 0 h 6858000"/>
              <a:gd name="connsiteX5" fmla="*/ 4901771 w 4901771"/>
              <a:gd name="connsiteY5" fmla="*/ 0 h 6858000"/>
              <a:gd name="connsiteX6" fmla="*/ 4901771 w 4901771"/>
              <a:gd name="connsiteY6" fmla="*/ 6858000 h 6858000"/>
              <a:gd name="connsiteX7" fmla="*/ 4710787 w 4901771"/>
              <a:gd name="connsiteY7" fmla="*/ 6858000 h 6858000"/>
              <a:gd name="connsiteX8" fmla="*/ 4544484 w 4901771"/>
              <a:gd name="connsiteY8" fmla="*/ 6858000 h 6858000"/>
              <a:gd name="connsiteX9" fmla="*/ 3496422 w 4901771"/>
              <a:gd name="connsiteY9" fmla="*/ 6858000 h 6858000"/>
              <a:gd name="connsiteX10" fmla="*/ 2716256 w 4901771"/>
              <a:gd name="connsiteY10" fmla="*/ 6858000 h 6858000"/>
              <a:gd name="connsiteX11" fmla="*/ 2502754 w 4901771"/>
              <a:gd name="connsiteY11" fmla="*/ 6858000 h 6858000"/>
              <a:gd name="connsiteX12" fmla="*/ 2390998 w 4901771"/>
              <a:gd name="connsiteY12" fmla="*/ 6780599 h 6858000"/>
              <a:gd name="connsiteX13" fmla="*/ 1874350 w 4901771"/>
              <a:gd name="connsiteY13" fmla="*/ 6374814 h 6858000"/>
              <a:gd name="connsiteX14" fmla="*/ 0 w 4901771"/>
              <a:gd name="connsiteY14" fmla="*/ 3621656 h 6858000"/>
              <a:gd name="connsiteX15" fmla="*/ 1600899 w 4901771"/>
              <a:gd name="connsiteY15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37" name="Freeform: Shape 1036">
            <a:extLst>
              <a:ext uri="{FF2B5EF4-FFF2-40B4-BE49-F238E27FC236}">
                <a16:creationId xmlns:a16="http://schemas.microsoft.com/office/drawing/2014/main" xmlns="" id="{829A1E2C-5AC8-40FC-99E9-832069D3979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697013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7EFB29-3763-D833-05BD-A4EADAEA7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1045596"/>
            <a:ext cx="3689406" cy="1944371"/>
          </a:xfrm>
        </p:spPr>
        <p:txBody>
          <a:bodyPr anchor="b">
            <a:normAutofit/>
          </a:bodyPr>
          <a:lstStyle/>
          <a:p>
            <a:r>
              <a:rPr lang="ru-RU" dirty="0"/>
              <a:t>План </a:t>
            </a:r>
            <a:r>
              <a:rPr lang="ru-RU" dirty="0" smtClean="0"/>
              <a:t>выступления</a:t>
            </a:r>
            <a:endParaRPr lang="ru-RU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xmlns="" id="{DFCFDFDB-807C-8E3C-9913-D4ED427A9E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3636000"/>
              </p:ext>
            </p:extLst>
          </p:nvPr>
        </p:nvGraphicFramePr>
        <p:xfrm>
          <a:off x="8046719" y="3220278"/>
          <a:ext cx="3633747" cy="2592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3E248AF5-E0A6-AD54-9A76-BA92974ED50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716" y="-1"/>
            <a:ext cx="1509996" cy="150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53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9B0F7D69-D93C-4C38-A23D-76E000D691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8CD419D4-EA9D-42D9-BF62-B07F0B7B67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1C6FEC9B-9608-4181-A9E5-A1B80E7202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AB1564ED-F26F-451D-97D6-A6EC3E83FD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0CA184B6-3482-4F43-87F0-BC765DCFD8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6C869923-8380-4244-9548-802C330638A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C06255F2-BC67-4DDE-B34E-AC4BA21838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xmlns="" id="{55169443-FCCD-4C0A-8C69-18CD3FA096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xmlns="" id="{0DBF1ABE-8590-450D-BB49-BDDCCF3EEA9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8" name="Рисунок 7" descr="Изображение выглядит как одежда, человек, компьюте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2443B157-61AD-B3AB-793E-24BB65DCF3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>
            <a:fillRect/>
          </a:stretch>
        </p:blipFill>
        <p:spPr>
          <a:xfrm>
            <a:off x="3048" y="-51801"/>
            <a:ext cx="12188952" cy="685799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xmlns="" id="{391F8D69-709A-4575-A393-B4C26481AF3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966083" y="0"/>
            <a:ext cx="9841377" cy="6858000"/>
          </a:xfrm>
          <a:custGeom>
            <a:avLst/>
            <a:gdLst>
              <a:gd name="connsiteX0" fmla="*/ 8218354 w 9841377"/>
              <a:gd name="connsiteY0" fmla="*/ 0 h 6858000"/>
              <a:gd name="connsiteX1" fmla="*/ 5551962 w 9841377"/>
              <a:gd name="connsiteY1" fmla="*/ 0 h 6858000"/>
              <a:gd name="connsiteX2" fmla="*/ 5482342 w 9841377"/>
              <a:gd name="connsiteY2" fmla="*/ 0 h 6858000"/>
              <a:gd name="connsiteX3" fmla="*/ 4359035 w 9841377"/>
              <a:gd name="connsiteY3" fmla="*/ 0 h 6858000"/>
              <a:gd name="connsiteX4" fmla="*/ 4289415 w 9841377"/>
              <a:gd name="connsiteY4" fmla="*/ 0 h 6858000"/>
              <a:gd name="connsiteX5" fmla="*/ 1623023 w 9841377"/>
              <a:gd name="connsiteY5" fmla="*/ 0 h 6858000"/>
              <a:gd name="connsiteX6" fmla="*/ 1600899 w 9841377"/>
              <a:gd name="connsiteY6" fmla="*/ 14997 h 6858000"/>
              <a:gd name="connsiteX7" fmla="*/ 0 w 9841377"/>
              <a:gd name="connsiteY7" fmla="*/ 3621656 h 6858000"/>
              <a:gd name="connsiteX8" fmla="*/ 1874350 w 9841377"/>
              <a:gd name="connsiteY8" fmla="*/ 6374814 h 6858000"/>
              <a:gd name="connsiteX9" fmla="*/ 2390998 w 9841377"/>
              <a:gd name="connsiteY9" fmla="*/ 6780599 h 6858000"/>
              <a:gd name="connsiteX10" fmla="*/ 2502754 w 9841377"/>
              <a:gd name="connsiteY10" fmla="*/ 6858000 h 6858000"/>
              <a:gd name="connsiteX11" fmla="*/ 4289415 w 9841377"/>
              <a:gd name="connsiteY11" fmla="*/ 6858000 h 6858000"/>
              <a:gd name="connsiteX12" fmla="*/ 4359035 w 9841377"/>
              <a:gd name="connsiteY12" fmla="*/ 6858000 h 6858000"/>
              <a:gd name="connsiteX13" fmla="*/ 5482342 w 9841377"/>
              <a:gd name="connsiteY13" fmla="*/ 6858000 h 6858000"/>
              <a:gd name="connsiteX14" fmla="*/ 5551962 w 9841377"/>
              <a:gd name="connsiteY14" fmla="*/ 6858000 h 6858000"/>
              <a:gd name="connsiteX15" fmla="*/ 7338623 w 9841377"/>
              <a:gd name="connsiteY15" fmla="*/ 6858000 h 6858000"/>
              <a:gd name="connsiteX16" fmla="*/ 7450379 w 9841377"/>
              <a:gd name="connsiteY16" fmla="*/ 6780599 h 6858000"/>
              <a:gd name="connsiteX17" fmla="*/ 7967027 w 9841377"/>
              <a:gd name="connsiteY17" fmla="*/ 6374814 h 6858000"/>
              <a:gd name="connsiteX18" fmla="*/ 9841377 w 9841377"/>
              <a:gd name="connsiteY18" fmla="*/ 3621656 h 6858000"/>
              <a:gd name="connsiteX19" fmla="*/ 8240478 w 9841377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41377" h="6858000">
                <a:moveTo>
                  <a:pt x="8218354" y="0"/>
                </a:moveTo>
                <a:lnTo>
                  <a:pt x="5551962" y="0"/>
                </a:lnTo>
                <a:lnTo>
                  <a:pt x="5482342" y="0"/>
                </a:lnTo>
                <a:lnTo>
                  <a:pt x="4359035" y="0"/>
                </a:lnTo>
                <a:lnTo>
                  <a:pt x="4289415" y="0"/>
                </a:lnTo>
                <a:lnTo>
                  <a:pt x="1623023" y="0"/>
                </a:lnTo>
                <a:lnTo>
                  <a:pt x="1600899" y="14997"/>
                </a:lnTo>
                <a:cubicBezTo>
                  <a:pt x="573736" y="754641"/>
                  <a:pt x="0" y="2093192"/>
                  <a:pt x="0" y="3621656"/>
                </a:cubicBezTo>
                <a:cubicBezTo>
                  <a:pt x="0" y="4969131"/>
                  <a:pt x="928725" y="5602839"/>
                  <a:pt x="1874350" y="6374814"/>
                </a:cubicBezTo>
                <a:cubicBezTo>
                  <a:pt x="2046553" y="6515397"/>
                  <a:pt x="2217180" y="6653108"/>
                  <a:pt x="2390998" y="6780599"/>
                </a:cubicBezTo>
                <a:lnTo>
                  <a:pt x="2502754" y="6858000"/>
                </a:lnTo>
                <a:lnTo>
                  <a:pt x="4289415" y="6858000"/>
                </a:lnTo>
                <a:lnTo>
                  <a:pt x="4359035" y="6858000"/>
                </a:lnTo>
                <a:lnTo>
                  <a:pt x="5482342" y="6858000"/>
                </a:lnTo>
                <a:lnTo>
                  <a:pt x="5551962" y="6858000"/>
                </a:lnTo>
                <a:lnTo>
                  <a:pt x="7338623" y="6858000"/>
                </a:lnTo>
                <a:lnTo>
                  <a:pt x="7450379" y="6780599"/>
                </a:lnTo>
                <a:cubicBezTo>
                  <a:pt x="7624197" y="6653108"/>
                  <a:pt x="7794824" y="6515397"/>
                  <a:pt x="7967027" y="6374814"/>
                </a:cubicBezTo>
                <a:cubicBezTo>
                  <a:pt x="8912652" y="5602839"/>
                  <a:pt x="9841377" y="4969131"/>
                  <a:pt x="9841377" y="3621656"/>
                </a:cubicBezTo>
                <a:cubicBezTo>
                  <a:pt x="9841377" y="2093192"/>
                  <a:pt x="9267641" y="754641"/>
                  <a:pt x="8240478" y="14997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C87A50C4-1191-461A-9E09-C8057F2AF0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643035" y="0"/>
            <a:ext cx="2265453" cy="6858000"/>
          </a:xfrm>
          <a:custGeom>
            <a:avLst/>
            <a:gdLst>
              <a:gd name="connsiteX0" fmla="*/ 1117108 w 2265453"/>
              <a:gd name="connsiteY0" fmla="*/ 0 h 6858000"/>
              <a:gd name="connsiteX1" fmla="*/ 1099628 w 2265453"/>
              <a:gd name="connsiteY1" fmla="*/ 0 h 6858000"/>
              <a:gd name="connsiteX2" fmla="*/ 1175238 w 2265453"/>
              <a:gd name="connsiteY2" fmla="*/ 82371 h 6858000"/>
              <a:gd name="connsiteX3" fmla="*/ 2240276 w 2265453"/>
              <a:gd name="connsiteY3" fmla="*/ 3734791 h 6858000"/>
              <a:gd name="connsiteX4" fmla="*/ 274951 w 2265453"/>
              <a:gd name="connsiteY4" fmla="*/ 6634678 h 6858000"/>
              <a:gd name="connsiteX5" fmla="*/ 12802 w 2265453"/>
              <a:gd name="connsiteY5" fmla="*/ 6848127 h 6858000"/>
              <a:gd name="connsiteX6" fmla="*/ 0 w 2265453"/>
              <a:gd name="connsiteY6" fmla="*/ 6858000 h 6858000"/>
              <a:gd name="connsiteX7" fmla="*/ 19410 w 2265453"/>
              <a:gd name="connsiteY7" fmla="*/ 6858000 h 6858000"/>
              <a:gd name="connsiteX8" fmla="*/ 31082 w 2265453"/>
              <a:gd name="connsiteY8" fmla="*/ 6848998 h 6858000"/>
              <a:gd name="connsiteX9" fmla="*/ 293230 w 2265453"/>
              <a:gd name="connsiteY9" fmla="*/ 6635549 h 6858000"/>
              <a:gd name="connsiteX10" fmla="*/ 2258555 w 2265453"/>
              <a:gd name="connsiteY10" fmla="*/ 3735662 h 6858000"/>
              <a:gd name="connsiteX11" fmla="*/ 1193518 w 2265453"/>
              <a:gd name="connsiteY11" fmla="*/ 832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5453" h="6858000">
                <a:moveTo>
                  <a:pt x="1117108" y="0"/>
                </a:moveTo>
                <a:lnTo>
                  <a:pt x="1099628" y="0"/>
                </a:lnTo>
                <a:lnTo>
                  <a:pt x="1175238" y="82371"/>
                </a:lnTo>
                <a:cubicBezTo>
                  <a:pt x="1926546" y="957940"/>
                  <a:pt x="2303836" y="2277119"/>
                  <a:pt x="2240276" y="3734791"/>
                </a:cubicBezTo>
                <a:cubicBezTo>
                  <a:pt x="2176522" y="5196911"/>
                  <a:pt x="1237280" y="5841173"/>
                  <a:pt x="274951" y="6634678"/>
                </a:cubicBezTo>
                <a:cubicBezTo>
                  <a:pt x="187328" y="6706930"/>
                  <a:pt x="100126" y="6778421"/>
                  <a:pt x="12802" y="6848127"/>
                </a:cubicBezTo>
                <a:lnTo>
                  <a:pt x="0" y="6858000"/>
                </a:lnTo>
                <a:lnTo>
                  <a:pt x="19410" y="6858000"/>
                </a:lnTo>
                <a:lnTo>
                  <a:pt x="31082" y="6848998"/>
                </a:lnTo>
                <a:cubicBezTo>
                  <a:pt x="118405" y="6779292"/>
                  <a:pt x="205608" y="6707801"/>
                  <a:pt x="293230" y="6635549"/>
                </a:cubicBezTo>
                <a:cubicBezTo>
                  <a:pt x="1255560" y="5842045"/>
                  <a:pt x="2194802" y="5197782"/>
                  <a:pt x="2258555" y="3735662"/>
                </a:cubicBezTo>
                <a:cubicBezTo>
                  <a:pt x="2322115" y="2277991"/>
                  <a:pt x="1944825" y="958811"/>
                  <a:pt x="1193518" y="832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xmlns="" id="{BC87DA9F-8DB2-4D48-8716-A928FBB8A5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811033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xmlns="" id="{195EA065-AC5D-431D-927E-87FF058848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696194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46934B3C-D73F-4CD0-95B1-0244D662D1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523292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F06674-0AED-E4DE-2415-3BFEA6B57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521" y="251856"/>
            <a:ext cx="7810500" cy="3125338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60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Актуальность</a:t>
            </a:r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6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проблемы</a:t>
            </a:r>
            <a:r>
              <a:rPr 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833CC5-E64A-3D34-6354-8E329981B6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7848" y="3377194"/>
            <a:ext cx="9656303" cy="1119580"/>
          </a:xfrm>
        </p:spPr>
        <p:txBody>
          <a:bodyPr vert="horz" lIns="109728" tIns="109728" rIns="109728" bIns="91440" rtlCol="0" anchor="t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Увеличение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количества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обучающихся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с</a:t>
            </a: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ОВЗ</a:t>
            </a:r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xmlns="" id="{D902FB29-1D2B-D042-799A-632FC376DD7F}"/>
              </a:ext>
            </a:extLst>
          </p:cNvPr>
          <p:cNvSpPr txBox="1">
            <a:spLocks/>
          </p:cNvSpPr>
          <p:nvPr/>
        </p:nvSpPr>
        <p:spPr>
          <a:xfrm>
            <a:off x="1267848" y="4496774"/>
            <a:ext cx="9847690" cy="709220"/>
          </a:xfrm>
          <a:prstGeom prst="rect">
            <a:avLst/>
          </a:prstGeom>
        </p:spPr>
        <p:txBody>
          <a:bodyPr vert="horz" lIns="109728" tIns="109728" rIns="109728" bIns="91440" rtlCol="0">
            <a:noAutofit/>
          </a:bodyPr>
          <a:lstStyle>
            <a:lvl1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800" b="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None/>
              <a:defRPr sz="160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0" indent="-320040" algn="l" defTabSz="914400" rtl="0" eaLnBrk="1" latinLnBrk="0" hangingPunct="1">
              <a:lnSpc>
                <a:spcPct val="140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92024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4028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6032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80360" indent="-320040" algn="l" defTabSz="9144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/>
              <a:t>2.Использование информационно-коммуникационных технологий (ИКТ)</a:t>
            </a:r>
          </a:p>
        </p:txBody>
      </p:sp>
      <p:pic>
        <p:nvPicPr>
          <p:cNvPr id="4" name="Рисунок 3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CE0D0B89-F926-B5A3-5B5E-E605E06252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6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Freeform: Shape 1055">
            <a:extLst>
              <a:ext uri="{FF2B5EF4-FFF2-40B4-BE49-F238E27FC236}">
                <a16:creationId xmlns:a16="http://schemas.microsoft.com/office/drawing/2014/main" xmlns="" id="{9B0F7D69-D93C-4C38-A23D-76E000D691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58" name="Freeform: Shape 1057">
            <a:extLst>
              <a:ext uri="{FF2B5EF4-FFF2-40B4-BE49-F238E27FC236}">
                <a16:creationId xmlns:a16="http://schemas.microsoft.com/office/drawing/2014/main" xmlns="" id="{8CD419D4-EA9D-42D9-BF62-B07F0B7B67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60" name="Freeform: Shape 1059">
            <a:extLst>
              <a:ext uri="{FF2B5EF4-FFF2-40B4-BE49-F238E27FC236}">
                <a16:creationId xmlns:a16="http://schemas.microsoft.com/office/drawing/2014/main" xmlns="" id="{1C6FEC9B-9608-4181-A9E5-A1B80E7202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62" name="Freeform: Shape 1061">
            <a:extLst>
              <a:ext uri="{FF2B5EF4-FFF2-40B4-BE49-F238E27FC236}">
                <a16:creationId xmlns:a16="http://schemas.microsoft.com/office/drawing/2014/main" xmlns="" id="{AB1564ED-F26F-451D-97D6-A6EC3E83FD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64" name="Freeform: Shape 1063">
            <a:extLst>
              <a:ext uri="{FF2B5EF4-FFF2-40B4-BE49-F238E27FC236}">
                <a16:creationId xmlns:a16="http://schemas.microsoft.com/office/drawing/2014/main" xmlns="" id="{0CA184B6-3482-4F43-87F0-BC765DCFD8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66" name="Freeform: Shape 1065">
            <a:extLst>
              <a:ext uri="{FF2B5EF4-FFF2-40B4-BE49-F238E27FC236}">
                <a16:creationId xmlns:a16="http://schemas.microsoft.com/office/drawing/2014/main" xmlns="" id="{6C869923-8380-4244-9548-802C330638A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68" name="Freeform: Shape 1067">
            <a:extLst>
              <a:ext uri="{FF2B5EF4-FFF2-40B4-BE49-F238E27FC236}">
                <a16:creationId xmlns:a16="http://schemas.microsoft.com/office/drawing/2014/main" xmlns="" id="{C06255F2-BC67-4DDE-B34E-AC4BA21838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070" name="Freeform: Shape 1069">
            <a:extLst>
              <a:ext uri="{FF2B5EF4-FFF2-40B4-BE49-F238E27FC236}">
                <a16:creationId xmlns:a16="http://schemas.microsoft.com/office/drawing/2014/main" xmlns="" id="{55169443-FCCD-4C0A-8C69-18CD3FA096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1072" name="Rectangle 1071">
            <a:extLst>
              <a:ext uri="{FF2B5EF4-FFF2-40B4-BE49-F238E27FC236}">
                <a16:creationId xmlns:a16="http://schemas.microsoft.com/office/drawing/2014/main" xmlns="" id="{E217F32C-75AA-4B97-ADFB-5E2C3C7ECB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xmlns="" id="{720A3517-9F4A-63CA-4037-D761D533DAC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" y="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" name="Rectangle 1073">
            <a:extLst>
              <a:ext uri="{FF2B5EF4-FFF2-40B4-BE49-F238E27FC236}">
                <a16:creationId xmlns:a16="http://schemas.microsoft.com/office/drawing/2014/main" xmlns="" id="{4D76AAEA-AF3A-4616-9F99-E9AA131A51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B4BCDB-CC2B-8E37-631B-5C6FBC5D5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785" y="2304748"/>
            <a:ext cx="11714430" cy="2248493"/>
          </a:xfrm>
          <a:solidFill>
            <a:schemeClr val="bg1">
              <a:alpha val="43000"/>
            </a:schemeClr>
          </a:solidFill>
          <a:effectLst>
            <a:glow>
              <a:schemeClr val="accent1"/>
            </a:glow>
          </a:effectLst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Интерактивная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доска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-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это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сенсорный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экран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работающий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как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часть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системы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,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в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которую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входит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компьютер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и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проектор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.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Интерактивная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доска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является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удобным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инструментом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в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организации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учебного</a:t>
            </a:r>
            <a:r>
              <a:rPr lang="en-US" sz="2400" dirty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glow>
                    <a:srgbClr val="FFC000"/>
                  </a:glow>
                </a:effectLst>
              </a:rPr>
              <a:t>процесса</a:t>
            </a:r>
            <a:r>
              <a:rPr lang="en-US" sz="2400" dirty="0">
                <a:solidFill>
                  <a:schemeClr val="bg1"/>
                </a:solidFill>
                <a:effectLst>
                  <a:glow rad="44420">
                    <a:srgbClr val="FFC000">
                      <a:alpha val="64000"/>
                    </a:srgbClr>
                  </a:glow>
                </a:effectLst>
              </a:rPr>
              <a:t/>
            </a:r>
            <a:br>
              <a:rPr lang="en-US" sz="2400" dirty="0">
                <a:solidFill>
                  <a:schemeClr val="bg1"/>
                </a:solidFill>
                <a:effectLst>
                  <a:glow rad="44420">
                    <a:srgbClr val="FFC000">
                      <a:alpha val="64000"/>
                    </a:srgbClr>
                  </a:glow>
                </a:effectLst>
              </a:rPr>
            </a:br>
            <a:endParaRPr lang="en-US" sz="2400" dirty="0">
              <a:solidFill>
                <a:schemeClr val="bg1"/>
              </a:solidFill>
              <a:effectLst>
                <a:glow rad="44420">
                  <a:srgbClr val="FFC000">
                    <a:alpha val="64000"/>
                  </a:srgbClr>
                </a:glow>
              </a:effectLst>
            </a:endParaRPr>
          </a:p>
        </p:txBody>
      </p:sp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1C5E152B-3616-D8A7-0A52-F3665E956B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4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xmlns="" id="{10CE40DC-5723-449B-A365-A61D8C262E9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xmlns="" id="{44EC69B5-4CF6-EB32-1F5F-AAE161528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" y="10"/>
            <a:ext cx="121889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xmlns="" id="{28207E96-6DFF-4119-B2EA-3299067D2F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42598" y="0"/>
            <a:ext cx="10189600" cy="6858000"/>
          </a:xfrm>
          <a:custGeom>
            <a:avLst/>
            <a:gdLst>
              <a:gd name="connsiteX0" fmla="*/ 8513625 w 10189600"/>
              <a:gd name="connsiteY0" fmla="*/ 0 h 6858000"/>
              <a:gd name="connsiteX1" fmla="*/ 1434689 w 10189600"/>
              <a:gd name="connsiteY1" fmla="*/ 0 h 6858000"/>
              <a:gd name="connsiteX2" fmla="*/ 1271976 w 10189600"/>
              <a:gd name="connsiteY2" fmla="*/ 160651 h 6858000"/>
              <a:gd name="connsiteX3" fmla="*/ 0 w 10189600"/>
              <a:gd name="connsiteY3" fmla="*/ 3879329 h 6858000"/>
              <a:gd name="connsiteX4" fmla="*/ 1565101 w 10189600"/>
              <a:gd name="connsiteY4" fmla="*/ 6659296 h 6858000"/>
              <a:gd name="connsiteX5" fmla="*/ 1789426 w 10189600"/>
              <a:gd name="connsiteY5" fmla="*/ 6858000 h 6858000"/>
              <a:gd name="connsiteX6" fmla="*/ 8868328 w 10189600"/>
              <a:gd name="connsiteY6" fmla="*/ 6858000 h 6858000"/>
              <a:gd name="connsiteX7" fmla="*/ 8925683 w 10189600"/>
              <a:gd name="connsiteY7" fmla="*/ 6804604 h 6858000"/>
              <a:gd name="connsiteX8" fmla="*/ 10189600 w 10189600"/>
              <a:gd name="connsiteY8" fmla="*/ 4217082 h 6858000"/>
              <a:gd name="connsiteX9" fmla="*/ 8536469 w 10189600"/>
              <a:gd name="connsiteY9" fmla="*/ 174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89600" h="6858000">
                <a:moveTo>
                  <a:pt x="8513625" y="0"/>
                </a:moveTo>
                <a:lnTo>
                  <a:pt x="1434689" y="0"/>
                </a:lnTo>
                <a:lnTo>
                  <a:pt x="1271976" y="160651"/>
                </a:lnTo>
                <a:cubicBezTo>
                  <a:pt x="451613" y="1030749"/>
                  <a:pt x="0" y="2373165"/>
                  <a:pt x="0" y="3879329"/>
                </a:cubicBezTo>
                <a:cubicBezTo>
                  <a:pt x="0" y="5207145"/>
                  <a:pt x="731040" y="5919527"/>
                  <a:pt x="1565101" y="6659296"/>
                </a:cubicBezTo>
                <a:lnTo>
                  <a:pt x="1789426" y="6858000"/>
                </a:lnTo>
                <a:lnTo>
                  <a:pt x="8868328" y="6858000"/>
                </a:lnTo>
                <a:lnTo>
                  <a:pt x="8925683" y="6804604"/>
                </a:lnTo>
                <a:cubicBezTo>
                  <a:pt x="9627437" y="6132444"/>
                  <a:pt x="10189600" y="5418356"/>
                  <a:pt x="10189600" y="4217082"/>
                </a:cubicBezTo>
                <a:cubicBezTo>
                  <a:pt x="10189600" y="2437327"/>
                  <a:pt x="9597144" y="878708"/>
                  <a:pt x="8536469" y="17461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xmlns="" id="{9E223C86-12C5-4A60-A21A-D7FC75EFC65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357813" y="0"/>
            <a:ext cx="1323453" cy="6858000"/>
          </a:xfrm>
          <a:custGeom>
            <a:avLst/>
            <a:gdLst>
              <a:gd name="connsiteX0" fmla="*/ 28443 w 1323453"/>
              <a:gd name="connsiteY0" fmla="*/ 0 h 6858000"/>
              <a:gd name="connsiteX1" fmla="*/ 10519 w 1323453"/>
              <a:gd name="connsiteY1" fmla="*/ 0 h 6858000"/>
              <a:gd name="connsiteX2" fmla="*/ 37377 w 1323453"/>
              <a:gd name="connsiteY2" fmla="*/ 27367 h 6858000"/>
              <a:gd name="connsiteX3" fmla="*/ 1297455 w 1323453"/>
              <a:gd name="connsiteY3" fmla="*/ 4282319 h 6858000"/>
              <a:gd name="connsiteX4" fmla="*/ 248584 w 1323453"/>
              <a:gd name="connsiteY4" fmla="*/ 6615157 h 6858000"/>
              <a:gd name="connsiteX5" fmla="*/ 0 w 1323453"/>
              <a:gd name="connsiteY5" fmla="*/ 6858000 h 6858000"/>
              <a:gd name="connsiteX6" fmla="*/ 19869 w 1323453"/>
              <a:gd name="connsiteY6" fmla="*/ 6858000 h 6858000"/>
              <a:gd name="connsiteX7" fmla="*/ 267461 w 1323453"/>
              <a:gd name="connsiteY7" fmla="*/ 6616128 h 6858000"/>
              <a:gd name="connsiteX8" fmla="*/ 1316330 w 1323453"/>
              <a:gd name="connsiteY8" fmla="*/ 4283289 h 6858000"/>
              <a:gd name="connsiteX9" fmla="*/ 56253 w 1323453"/>
              <a:gd name="connsiteY9" fmla="*/ 283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3453" h="6858000">
                <a:moveTo>
                  <a:pt x="28443" y="0"/>
                </a:moveTo>
                <a:lnTo>
                  <a:pt x="10519" y="0"/>
                </a:lnTo>
                <a:lnTo>
                  <a:pt x="37377" y="27367"/>
                </a:lnTo>
                <a:cubicBezTo>
                  <a:pt x="919519" y="995374"/>
                  <a:pt x="1367465" y="2551123"/>
                  <a:pt x="1297455" y="4282319"/>
                </a:cubicBezTo>
                <a:cubicBezTo>
                  <a:pt x="1254252" y="5350659"/>
                  <a:pt x="821705" y="6026831"/>
                  <a:pt x="248584" y="6615157"/>
                </a:cubicBezTo>
                <a:lnTo>
                  <a:pt x="0" y="6858000"/>
                </a:lnTo>
                <a:lnTo>
                  <a:pt x="19869" y="6858000"/>
                </a:lnTo>
                <a:lnTo>
                  <a:pt x="267461" y="6616128"/>
                </a:lnTo>
                <a:cubicBezTo>
                  <a:pt x="840581" y="6027802"/>
                  <a:pt x="1273128" y="5351630"/>
                  <a:pt x="1316330" y="4283289"/>
                </a:cubicBezTo>
                <a:cubicBezTo>
                  <a:pt x="1386340" y="2552094"/>
                  <a:pt x="938396" y="996343"/>
                  <a:pt x="56253" y="283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85" name="Freeform: Shape 3084">
            <a:extLst>
              <a:ext uri="{FF2B5EF4-FFF2-40B4-BE49-F238E27FC236}">
                <a16:creationId xmlns:a16="http://schemas.microsoft.com/office/drawing/2014/main" xmlns="" id="{FA573AF0-3C0B-4895-A7A6-F41B032115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48645" y="0"/>
            <a:ext cx="1561993" cy="6858000"/>
          </a:xfrm>
          <a:custGeom>
            <a:avLst/>
            <a:gdLst>
              <a:gd name="connsiteX0" fmla="*/ 1544228 w 1561993"/>
              <a:gd name="connsiteY0" fmla="*/ 0 h 6858000"/>
              <a:gd name="connsiteX1" fmla="*/ 1561993 w 1561993"/>
              <a:gd name="connsiteY1" fmla="*/ 0 h 6858000"/>
              <a:gd name="connsiteX2" fmla="*/ 1540943 w 1561993"/>
              <a:gd name="connsiteY2" fmla="*/ 17040 h 6858000"/>
              <a:gd name="connsiteX3" fmla="*/ 17765 w 1561993"/>
              <a:gd name="connsiteY3" fmla="*/ 4115040 h 6858000"/>
              <a:gd name="connsiteX4" fmla="*/ 1142901 w 1561993"/>
              <a:gd name="connsiteY4" fmla="*/ 6599739 h 6858000"/>
              <a:gd name="connsiteX5" fmla="*/ 1403744 w 1561993"/>
              <a:gd name="connsiteY5" fmla="*/ 6858000 h 6858000"/>
              <a:gd name="connsiteX6" fmla="*/ 1385980 w 1561993"/>
              <a:gd name="connsiteY6" fmla="*/ 6858000 h 6858000"/>
              <a:gd name="connsiteX7" fmla="*/ 1125137 w 1561993"/>
              <a:gd name="connsiteY7" fmla="*/ 6599739 h 6858000"/>
              <a:gd name="connsiteX8" fmla="*/ 0 w 1561993"/>
              <a:gd name="connsiteY8" fmla="*/ 4115040 h 6858000"/>
              <a:gd name="connsiteX9" fmla="*/ 1523178 w 1561993"/>
              <a:gd name="connsiteY9" fmla="*/ 170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61993" h="6858000">
                <a:moveTo>
                  <a:pt x="1544228" y="0"/>
                </a:moveTo>
                <a:lnTo>
                  <a:pt x="1561993" y="0"/>
                </a:lnTo>
                <a:lnTo>
                  <a:pt x="1540943" y="17040"/>
                </a:lnTo>
                <a:cubicBezTo>
                  <a:pt x="563647" y="857447"/>
                  <a:pt x="17765" y="2378351"/>
                  <a:pt x="17765" y="4115040"/>
                </a:cubicBezTo>
                <a:cubicBezTo>
                  <a:pt x="17765" y="5263323"/>
                  <a:pt x="514810" y="5955416"/>
                  <a:pt x="1142901" y="6599739"/>
                </a:cubicBezTo>
                <a:lnTo>
                  <a:pt x="1403744" y="6858000"/>
                </a:lnTo>
                <a:lnTo>
                  <a:pt x="1385980" y="6858000"/>
                </a:lnTo>
                <a:lnTo>
                  <a:pt x="1125137" y="6599739"/>
                </a:lnTo>
                <a:cubicBezTo>
                  <a:pt x="497046" y="5955416"/>
                  <a:pt x="0" y="5263323"/>
                  <a:pt x="0" y="4115040"/>
                </a:cubicBezTo>
                <a:cubicBezTo>
                  <a:pt x="0" y="2378351"/>
                  <a:pt x="545882" y="857447"/>
                  <a:pt x="1523178" y="170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87" name="Freeform: Shape 3086">
            <a:extLst>
              <a:ext uri="{FF2B5EF4-FFF2-40B4-BE49-F238E27FC236}">
                <a16:creationId xmlns:a16="http://schemas.microsoft.com/office/drawing/2014/main" xmlns="" id="{62442AC3-A9B0-4865-8A8A-1504FFC6E4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434283" y="0"/>
            <a:ext cx="1904278" cy="6858000"/>
          </a:xfrm>
          <a:custGeom>
            <a:avLst/>
            <a:gdLst>
              <a:gd name="connsiteX0" fmla="*/ 624262 w 1775065"/>
              <a:gd name="connsiteY0" fmla="*/ 0 h 6858000"/>
              <a:gd name="connsiteX1" fmla="*/ 642233 w 1775065"/>
              <a:gd name="connsiteY1" fmla="*/ 0 h 6858000"/>
              <a:gd name="connsiteX2" fmla="*/ 673003 w 1775065"/>
              <a:gd name="connsiteY2" fmla="*/ 35111 h 6858000"/>
              <a:gd name="connsiteX3" fmla="*/ 1767974 w 1775065"/>
              <a:gd name="connsiteY3" fmla="*/ 3968278 h 6858000"/>
              <a:gd name="connsiteX4" fmla="*/ 115603 w 1775065"/>
              <a:gd name="connsiteY4" fmla="*/ 6776131 h 6858000"/>
              <a:gd name="connsiteX5" fmla="*/ 19890 w 1775065"/>
              <a:gd name="connsiteY5" fmla="*/ 6858000 h 6858000"/>
              <a:gd name="connsiteX6" fmla="*/ 0 w 1775065"/>
              <a:gd name="connsiteY6" fmla="*/ 6858000 h 6858000"/>
              <a:gd name="connsiteX7" fmla="*/ 96809 w 1775065"/>
              <a:gd name="connsiteY7" fmla="*/ 6775193 h 6858000"/>
              <a:gd name="connsiteX8" fmla="*/ 1749182 w 1775065"/>
              <a:gd name="connsiteY8" fmla="*/ 3967340 h 6858000"/>
              <a:gd name="connsiteX9" fmla="*/ 654209 w 1775065"/>
              <a:gd name="connsiteY9" fmla="*/ 3417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75065" h="6858000">
                <a:moveTo>
                  <a:pt x="624262" y="0"/>
                </a:moveTo>
                <a:lnTo>
                  <a:pt x="642233" y="0"/>
                </a:lnTo>
                <a:lnTo>
                  <a:pt x="673003" y="35111"/>
                </a:lnTo>
                <a:cubicBezTo>
                  <a:pt x="1445427" y="977982"/>
                  <a:pt x="1833320" y="2398562"/>
                  <a:pt x="1767974" y="3968278"/>
                </a:cubicBezTo>
                <a:cubicBezTo>
                  <a:pt x="1710622" y="5345972"/>
                  <a:pt x="964135" y="6049363"/>
                  <a:pt x="115603" y="6776131"/>
                </a:cubicBezTo>
                <a:lnTo>
                  <a:pt x="19890" y="6858000"/>
                </a:lnTo>
                <a:lnTo>
                  <a:pt x="0" y="6858000"/>
                </a:lnTo>
                <a:lnTo>
                  <a:pt x="96809" y="6775193"/>
                </a:lnTo>
                <a:cubicBezTo>
                  <a:pt x="945341" y="6048424"/>
                  <a:pt x="1691828" y="5345034"/>
                  <a:pt x="1749182" y="3967340"/>
                </a:cubicBezTo>
                <a:cubicBezTo>
                  <a:pt x="1814528" y="2397623"/>
                  <a:pt x="1426634" y="977044"/>
                  <a:pt x="654209" y="341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089" name="Freeform: Shape 3088">
            <a:extLst>
              <a:ext uri="{FF2B5EF4-FFF2-40B4-BE49-F238E27FC236}">
                <a16:creationId xmlns:a16="http://schemas.microsoft.com/office/drawing/2014/main" xmlns="" id="{68451DCE-129E-43B6-BA50-3C8339E461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89577" y="0"/>
            <a:ext cx="1825312" cy="6858000"/>
          </a:xfrm>
          <a:custGeom>
            <a:avLst/>
            <a:gdLst>
              <a:gd name="connsiteX0" fmla="*/ 516683 w 1825312"/>
              <a:gd name="connsiteY0" fmla="*/ 0 h 6858000"/>
              <a:gd name="connsiteX1" fmla="*/ 541088 w 1825312"/>
              <a:gd name="connsiteY1" fmla="*/ 0 h 6858000"/>
              <a:gd name="connsiteX2" fmla="*/ 626170 w 1825312"/>
              <a:gd name="connsiteY2" fmla="*/ 99144 h 6858000"/>
              <a:gd name="connsiteX3" fmla="*/ 1825312 w 1825312"/>
              <a:gd name="connsiteY3" fmla="*/ 3859833 h 6858000"/>
              <a:gd name="connsiteX4" fmla="*/ 279633 w 1825312"/>
              <a:gd name="connsiteY4" fmla="*/ 6651338 h 6858000"/>
              <a:gd name="connsiteX5" fmla="*/ 24403 w 1825312"/>
              <a:gd name="connsiteY5" fmla="*/ 6858000 h 6858000"/>
              <a:gd name="connsiteX6" fmla="*/ 0 w 1825312"/>
              <a:gd name="connsiteY6" fmla="*/ 6858000 h 6858000"/>
              <a:gd name="connsiteX7" fmla="*/ 255230 w 1825312"/>
              <a:gd name="connsiteY7" fmla="*/ 6651338 h 6858000"/>
              <a:gd name="connsiteX8" fmla="*/ 1800907 w 1825312"/>
              <a:gd name="connsiteY8" fmla="*/ 3859833 h 6858000"/>
              <a:gd name="connsiteX9" fmla="*/ 601765 w 1825312"/>
              <a:gd name="connsiteY9" fmla="*/ 99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5312" h="6858000">
                <a:moveTo>
                  <a:pt x="516683" y="0"/>
                </a:moveTo>
                <a:lnTo>
                  <a:pt x="541088" y="0"/>
                </a:lnTo>
                <a:lnTo>
                  <a:pt x="626170" y="99144"/>
                </a:lnTo>
                <a:cubicBezTo>
                  <a:pt x="1403484" y="1069501"/>
                  <a:pt x="1825312" y="2396484"/>
                  <a:pt x="1825312" y="3859833"/>
                </a:cubicBezTo>
                <a:cubicBezTo>
                  <a:pt x="1825312" y="5149904"/>
                  <a:pt x="1142485" y="5927455"/>
                  <a:pt x="279633" y="6651338"/>
                </a:cubicBezTo>
                <a:lnTo>
                  <a:pt x="24403" y="6858000"/>
                </a:lnTo>
                <a:lnTo>
                  <a:pt x="0" y="6858000"/>
                </a:lnTo>
                <a:lnTo>
                  <a:pt x="255230" y="6651338"/>
                </a:lnTo>
                <a:cubicBezTo>
                  <a:pt x="1118082" y="5927455"/>
                  <a:pt x="1800907" y="5149904"/>
                  <a:pt x="1800907" y="3859833"/>
                </a:cubicBezTo>
                <a:cubicBezTo>
                  <a:pt x="1800907" y="2396484"/>
                  <a:pt x="1379079" y="1069501"/>
                  <a:pt x="601765" y="99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8F36DE-0207-E138-5003-9C8CA2F3D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932" y="893763"/>
            <a:ext cx="7340048" cy="1651054"/>
          </a:xfrm>
        </p:spPr>
        <p:txBody>
          <a:bodyPr anchor="b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ru-RU" sz="2700" dirty="0"/>
              <a:t>Основные преимущества интерактивной доски для детей с </a:t>
            </a:r>
            <a:r>
              <a:rPr lang="ru-RU" sz="2700" dirty="0" smtClean="0"/>
              <a:t>ОВЗ 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F16638-3EBD-758E-12BD-21E59580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5932" y="2775004"/>
            <a:ext cx="7340048" cy="3189233"/>
          </a:xfrm>
        </p:spPr>
        <p:txBody>
          <a:bodyPr>
            <a:normAutofit fontScale="325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6000" dirty="0"/>
              <a:t>Повышенная привлекательность материалов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6000" dirty="0"/>
              <a:t> Наглядность и доступность информации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6000" dirty="0"/>
              <a:t> Индивидуализация учебного процесса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6000" dirty="0"/>
              <a:t> Развитие двигательных функций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6000" dirty="0"/>
              <a:t>Разнообразие форматов взаимодействия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B61A6B89-F2B7-9D7C-761D-853269F8F5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18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Freeform: Shape 4102">
            <a:extLst>
              <a:ext uri="{FF2B5EF4-FFF2-40B4-BE49-F238E27FC236}">
                <a16:creationId xmlns:a16="http://schemas.microsoft.com/office/drawing/2014/main" xmlns="" id="{9B0F7D69-D93C-4C38-A23D-76E000D691C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xmlns="" id="{8CD419D4-EA9D-42D9-BF62-B07F0B7B67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07" name="Freeform: Shape 4106">
            <a:extLst>
              <a:ext uri="{FF2B5EF4-FFF2-40B4-BE49-F238E27FC236}">
                <a16:creationId xmlns:a16="http://schemas.microsoft.com/office/drawing/2014/main" xmlns="" id="{1C6FEC9B-9608-4181-A9E5-A1B80E7202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09" name="Freeform: Shape 4108">
            <a:extLst>
              <a:ext uri="{FF2B5EF4-FFF2-40B4-BE49-F238E27FC236}">
                <a16:creationId xmlns:a16="http://schemas.microsoft.com/office/drawing/2014/main" xmlns="" id="{AB1564ED-F26F-451D-97D6-A6EC3E83FD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11" name="Freeform: Shape 4110">
            <a:extLst>
              <a:ext uri="{FF2B5EF4-FFF2-40B4-BE49-F238E27FC236}">
                <a16:creationId xmlns:a16="http://schemas.microsoft.com/office/drawing/2014/main" xmlns="" id="{0CA184B6-3482-4F43-87F0-BC765DCFD8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496422" cy="6858000"/>
          </a:xfrm>
          <a:custGeom>
            <a:avLst/>
            <a:gdLst/>
            <a:ahLst/>
            <a:cxnLst/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113" name="Freeform: Shape 4112">
            <a:extLst>
              <a:ext uri="{FF2B5EF4-FFF2-40B4-BE49-F238E27FC236}">
                <a16:creationId xmlns:a16="http://schemas.microsoft.com/office/drawing/2014/main" xmlns="" id="{6C869923-8380-4244-9548-802C330638A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75409" y="0"/>
            <a:ext cx="2529723" cy="6858000"/>
          </a:xfrm>
          <a:custGeom>
            <a:avLst/>
            <a:gdLst/>
            <a:ahLst/>
            <a:cxnLst/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15" name="Freeform: Shape 4114">
            <a:extLst>
              <a:ext uri="{FF2B5EF4-FFF2-40B4-BE49-F238E27FC236}">
                <a16:creationId xmlns:a16="http://schemas.microsoft.com/office/drawing/2014/main" xmlns="" id="{C06255F2-BC67-4DDE-B34E-AC4BA21838C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155402" y="0"/>
            <a:ext cx="2536434" cy="6858000"/>
          </a:xfrm>
          <a:custGeom>
            <a:avLst/>
            <a:gdLst/>
            <a:ahLst/>
            <a:cxnLst/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4117" name="Freeform: Shape 4116">
            <a:extLst>
              <a:ext uri="{FF2B5EF4-FFF2-40B4-BE49-F238E27FC236}">
                <a16:creationId xmlns:a16="http://schemas.microsoft.com/office/drawing/2014/main" xmlns="" id="{55169443-FCCD-4C0A-8C69-18CD3FA096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924161" y="0"/>
            <a:ext cx="2261351" cy="6858000"/>
          </a:xfrm>
          <a:custGeom>
            <a:avLst/>
            <a:gdLst/>
            <a:ahLst/>
            <a:cxnLst/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 useBgFill="1">
        <p:nvSpPr>
          <p:cNvPr id="4119" name="Rectangle 4118">
            <a:extLst>
              <a:ext uri="{FF2B5EF4-FFF2-40B4-BE49-F238E27FC236}">
                <a16:creationId xmlns:a16="http://schemas.microsoft.com/office/drawing/2014/main" xmlns="" id="{E217F32C-75AA-4B97-ADFB-5E2C3C7ECBC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xmlns="" id="{20847698-A3CC-A53E-3EFD-06F82918380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1" name="Rectangle 4120">
            <a:extLst>
              <a:ext uri="{FF2B5EF4-FFF2-40B4-BE49-F238E27FC236}">
                <a16:creationId xmlns:a16="http://schemas.microsoft.com/office/drawing/2014/main" xmlns="" id="{4D76AAEA-AF3A-4616-9F99-E9AA131A51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02336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4E99ACE-F83C-A31F-F8B2-C65ADB72D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9" y="1346268"/>
            <a:ext cx="5618431" cy="3285207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000">
                <a:solidFill>
                  <a:schemeClr val="bg1"/>
                </a:solidFill>
              </a:rPr>
              <a:t>Практическое применение интерактивной доски на уроках с обучающимися с ОВЗ</a:t>
            </a:r>
          </a:p>
        </p:txBody>
      </p:sp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46A4594C-337B-13F8-4791-63F852912BE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xmlns="" id="{0AB319ED-9E0B-AAB9-33C9-DBBDE31CA7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 descr="Изображение выглядит как мультфильм, Воздушный шар, текст, цветок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6867FC22-B823-B428-C978-77E3EE9108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05525" y="0"/>
            <a:ext cx="5481502" cy="5237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3E6CEF-A8AD-7F41-C8D3-E9DDC744A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705" y="524222"/>
            <a:ext cx="8770571" cy="1345269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0070C0"/>
                </a:solidFill>
              </a:rPr>
              <a:t>Игра «МЕМО»</a:t>
            </a:r>
          </a:p>
        </p:txBody>
      </p:sp>
      <p:pic>
        <p:nvPicPr>
          <p:cNvPr id="9" name="Объект 8" descr="Изображение выглядит как цветок, мультфильм, Воздушный шар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EA115790-F9DD-ADAB-F453-856D91DC94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6498" y="2973762"/>
            <a:ext cx="6202498" cy="3442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F09C752E-2E56-D66E-EF80-4F0AA59AAB5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144" y="5132324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1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ADD00F8A-04AA-1187-3150-D662CE6FD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04" y="12333"/>
            <a:ext cx="12191980" cy="687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" name="карточка 1">
            <a:extLst>
              <a:ext uri="{FF2B5EF4-FFF2-40B4-BE49-F238E27FC236}">
                <a16:creationId xmlns:a16="http://schemas.microsoft.com/office/drawing/2014/main" xmlns="" id="{3FDAD159-CE78-694F-9A12-3F07BDC3208F}"/>
              </a:ext>
            </a:extLst>
          </p:cNvPr>
          <p:cNvGrpSpPr/>
          <p:nvPr/>
        </p:nvGrpSpPr>
        <p:grpSpPr>
          <a:xfrm>
            <a:off x="9871261" y="2098266"/>
            <a:ext cx="2387323" cy="2387323"/>
            <a:chOff x="3279191" y="63255"/>
            <a:chExt cx="2387323" cy="2387323"/>
          </a:xfrm>
        </p:grpSpPr>
        <p:pic>
          <p:nvPicPr>
            <p:cNvPr id="47" name="Picture 10" descr="Picture background">
              <a:extLst>
                <a:ext uri="{FF2B5EF4-FFF2-40B4-BE49-F238E27FC236}">
                  <a16:creationId xmlns:a16="http://schemas.microsoft.com/office/drawing/2014/main" xmlns="" id="{27FBF02C-4902-BA53-E9AB-5191C1AEC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191" y="63255"/>
              <a:ext cx="2387323" cy="2387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" name="Карточка 1">
              <a:extLst>
                <a:ext uri="{FF2B5EF4-FFF2-40B4-BE49-F238E27FC236}">
                  <a16:creationId xmlns:a16="http://schemas.microsoft.com/office/drawing/2014/main" xmlns="" id="{BEB5F7E8-BCDB-E6DC-1FCD-F097B5C072F1}"/>
                </a:ext>
              </a:extLst>
            </p:cNvPr>
            <p:cNvSpPr txBox="1"/>
            <p:nvPr/>
          </p:nvSpPr>
          <p:spPr>
            <a:xfrm>
              <a:off x="3858331" y="930076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16-8=</a:t>
              </a:r>
            </a:p>
          </p:txBody>
        </p:sp>
      </p:grpSp>
      <p:grpSp>
        <p:nvGrpSpPr>
          <p:cNvPr id="58" name="Карточка 2">
            <a:extLst>
              <a:ext uri="{FF2B5EF4-FFF2-40B4-BE49-F238E27FC236}">
                <a16:creationId xmlns:a16="http://schemas.microsoft.com/office/drawing/2014/main" xmlns="" id="{0D6404A9-7611-AB1D-E3B0-8094A24CC75C}"/>
              </a:ext>
            </a:extLst>
          </p:cNvPr>
          <p:cNvGrpSpPr/>
          <p:nvPr/>
        </p:nvGrpSpPr>
        <p:grpSpPr>
          <a:xfrm>
            <a:off x="7591313" y="2135277"/>
            <a:ext cx="2387323" cy="2387323"/>
            <a:chOff x="7471191" y="-65166"/>
            <a:chExt cx="2387323" cy="2387323"/>
          </a:xfrm>
        </p:grpSpPr>
        <p:pic>
          <p:nvPicPr>
            <p:cNvPr id="49" name="Picture 10" descr="Picture background">
              <a:extLst>
                <a:ext uri="{FF2B5EF4-FFF2-40B4-BE49-F238E27FC236}">
                  <a16:creationId xmlns:a16="http://schemas.microsoft.com/office/drawing/2014/main" xmlns="" id="{FAAA0E1B-83E7-D928-39E3-47E5CD4D33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1191" y="-65166"/>
              <a:ext cx="2387323" cy="2387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Карточка 1">
              <a:extLst>
                <a:ext uri="{FF2B5EF4-FFF2-40B4-BE49-F238E27FC236}">
                  <a16:creationId xmlns:a16="http://schemas.microsoft.com/office/drawing/2014/main" xmlns="" id="{AB4A0B62-4E7A-6766-AB90-D18F28EC8FF7}"/>
                </a:ext>
              </a:extLst>
            </p:cNvPr>
            <p:cNvSpPr txBox="1"/>
            <p:nvPr/>
          </p:nvSpPr>
          <p:spPr>
            <a:xfrm>
              <a:off x="8118079" y="672141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14-7=</a:t>
              </a:r>
            </a:p>
          </p:txBody>
        </p:sp>
      </p:grpSp>
      <p:grpSp>
        <p:nvGrpSpPr>
          <p:cNvPr id="60" name="карточка 3">
            <a:extLst>
              <a:ext uri="{FF2B5EF4-FFF2-40B4-BE49-F238E27FC236}">
                <a16:creationId xmlns:a16="http://schemas.microsoft.com/office/drawing/2014/main" xmlns="" id="{FB565DDA-78E1-2D92-8CFD-501006EB23EA}"/>
              </a:ext>
            </a:extLst>
          </p:cNvPr>
          <p:cNvGrpSpPr/>
          <p:nvPr/>
        </p:nvGrpSpPr>
        <p:grpSpPr>
          <a:xfrm>
            <a:off x="5348258" y="4389836"/>
            <a:ext cx="2387324" cy="2387324"/>
            <a:chOff x="3439505" y="2451865"/>
            <a:chExt cx="2387324" cy="2387324"/>
          </a:xfrm>
        </p:grpSpPr>
        <p:pic>
          <p:nvPicPr>
            <p:cNvPr id="50" name="Picture 10" descr="Picture background">
              <a:extLst>
                <a:ext uri="{FF2B5EF4-FFF2-40B4-BE49-F238E27FC236}">
                  <a16:creationId xmlns:a16="http://schemas.microsoft.com/office/drawing/2014/main" xmlns="" id="{39E95026-2F0C-28B5-196D-AE749C53F0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9505" y="2451865"/>
              <a:ext cx="2387324" cy="2387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Карточка 1">
              <a:extLst>
                <a:ext uri="{FF2B5EF4-FFF2-40B4-BE49-F238E27FC236}">
                  <a16:creationId xmlns:a16="http://schemas.microsoft.com/office/drawing/2014/main" xmlns="" id="{D2256739-36C2-C4BA-8D06-051D1406AB4D}"/>
                </a:ext>
              </a:extLst>
            </p:cNvPr>
            <p:cNvSpPr txBox="1"/>
            <p:nvPr/>
          </p:nvSpPr>
          <p:spPr>
            <a:xfrm>
              <a:off x="3942803" y="3352070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7+4=</a:t>
              </a:r>
            </a:p>
          </p:txBody>
        </p:sp>
      </p:grpSp>
      <p:grpSp>
        <p:nvGrpSpPr>
          <p:cNvPr id="62" name="карточка 4">
            <a:extLst>
              <a:ext uri="{FF2B5EF4-FFF2-40B4-BE49-F238E27FC236}">
                <a16:creationId xmlns:a16="http://schemas.microsoft.com/office/drawing/2014/main" xmlns="" id="{C0F44989-59D6-C4DD-9CDE-D14FB9EA32E7}"/>
              </a:ext>
            </a:extLst>
          </p:cNvPr>
          <p:cNvGrpSpPr/>
          <p:nvPr/>
        </p:nvGrpSpPr>
        <p:grpSpPr>
          <a:xfrm>
            <a:off x="9716522" y="-124810"/>
            <a:ext cx="2557112" cy="2557112"/>
            <a:chOff x="6653723" y="1971197"/>
            <a:chExt cx="2557112" cy="2557112"/>
          </a:xfrm>
        </p:grpSpPr>
        <p:pic>
          <p:nvPicPr>
            <p:cNvPr id="52" name="Picture 10" descr="Picture background">
              <a:extLst>
                <a:ext uri="{FF2B5EF4-FFF2-40B4-BE49-F238E27FC236}">
                  <a16:creationId xmlns:a16="http://schemas.microsoft.com/office/drawing/2014/main" xmlns="" id="{8ACFB1D3-3162-C8CD-3A48-14B1DF6425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3723" y="1971197"/>
              <a:ext cx="2557112" cy="2557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Карточка 1">
              <a:extLst>
                <a:ext uri="{FF2B5EF4-FFF2-40B4-BE49-F238E27FC236}">
                  <a16:creationId xmlns:a16="http://schemas.microsoft.com/office/drawing/2014/main" xmlns="" id="{515C4082-A2EF-D3AF-9873-22937435E4A5}"/>
                </a:ext>
              </a:extLst>
            </p:cNvPr>
            <p:cNvSpPr txBox="1"/>
            <p:nvPr/>
          </p:nvSpPr>
          <p:spPr>
            <a:xfrm>
              <a:off x="7293012" y="2964480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13-4=</a:t>
              </a:r>
            </a:p>
          </p:txBody>
        </p:sp>
      </p:grpSp>
      <p:pic>
        <p:nvPicPr>
          <p:cNvPr id="48" name="обложка 1" descr="Picture background">
            <a:extLst>
              <a:ext uri="{FF2B5EF4-FFF2-40B4-BE49-F238E27FC236}">
                <a16:creationId xmlns:a16="http://schemas.microsoft.com/office/drawing/2014/main" xmlns="" id="{6D9672D6-F536-74CC-9AD6-3E59B145D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8289" y="2096127"/>
            <a:ext cx="2387323" cy="23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обложка 2" descr="Picture background">
            <a:extLst>
              <a:ext uri="{FF2B5EF4-FFF2-40B4-BE49-F238E27FC236}">
                <a16:creationId xmlns:a16="http://schemas.microsoft.com/office/drawing/2014/main" xmlns="" id="{28CC1764-EA4B-2D0C-5F87-4C63CAF0BF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313" y="2121875"/>
            <a:ext cx="2414126" cy="24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обложка 3" descr="Picture background">
            <a:extLst>
              <a:ext uri="{FF2B5EF4-FFF2-40B4-BE49-F238E27FC236}">
                <a16:creationId xmlns:a16="http://schemas.microsoft.com/office/drawing/2014/main" xmlns="" id="{02D64A96-E744-10A0-55E2-5340C91EB8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8590" y="4303872"/>
            <a:ext cx="2557112" cy="255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обложка 4" descr="Picture background">
            <a:extLst>
              <a:ext uri="{FF2B5EF4-FFF2-40B4-BE49-F238E27FC236}">
                <a16:creationId xmlns:a16="http://schemas.microsoft.com/office/drawing/2014/main" xmlns="" id="{EA96DDA0-F5B2-CEB0-A062-64DFEEA6C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4998" y="-149383"/>
            <a:ext cx="2557112" cy="255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3" name="Карточка 2">
            <a:extLst>
              <a:ext uri="{FF2B5EF4-FFF2-40B4-BE49-F238E27FC236}">
                <a16:creationId xmlns:a16="http://schemas.microsoft.com/office/drawing/2014/main" xmlns="" id="{ADB3586A-5232-A8F7-7918-54FC0ED2F7CC}"/>
              </a:ext>
            </a:extLst>
          </p:cNvPr>
          <p:cNvGrpSpPr/>
          <p:nvPr/>
        </p:nvGrpSpPr>
        <p:grpSpPr>
          <a:xfrm>
            <a:off x="7545895" y="-56903"/>
            <a:ext cx="2387323" cy="2387323"/>
            <a:chOff x="7471191" y="-65166"/>
            <a:chExt cx="2387323" cy="2387323"/>
          </a:xfrm>
        </p:grpSpPr>
        <p:pic>
          <p:nvPicPr>
            <p:cNvPr id="1024" name="Picture 10" descr="Picture background">
              <a:extLst>
                <a:ext uri="{FF2B5EF4-FFF2-40B4-BE49-F238E27FC236}">
                  <a16:creationId xmlns:a16="http://schemas.microsoft.com/office/drawing/2014/main" xmlns="" id="{278D5F96-7BBA-3069-BB58-3BB8566AED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1191" y="-65166"/>
              <a:ext cx="2387323" cy="2387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5" name="Карточка 1">
              <a:extLst>
                <a:ext uri="{FF2B5EF4-FFF2-40B4-BE49-F238E27FC236}">
                  <a16:creationId xmlns:a16="http://schemas.microsoft.com/office/drawing/2014/main" xmlns="" id="{EF45391E-DA85-B5C0-0600-C03B06C98EBC}"/>
                </a:ext>
              </a:extLst>
            </p:cNvPr>
            <p:cNvSpPr txBox="1"/>
            <p:nvPr/>
          </p:nvSpPr>
          <p:spPr>
            <a:xfrm>
              <a:off x="8377840" y="710718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/>
                <a:t>7</a:t>
              </a:r>
            </a:p>
          </p:txBody>
        </p:sp>
      </p:grpSp>
      <p:pic>
        <p:nvPicPr>
          <p:cNvPr id="1027" name="обложка 2" descr="Picture background">
            <a:extLst>
              <a:ext uri="{FF2B5EF4-FFF2-40B4-BE49-F238E27FC236}">
                <a16:creationId xmlns:a16="http://schemas.microsoft.com/office/drawing/2014/main" xmlns="" id="{2AEEEF9F-9EFF-20A3-C0B3-FDA40A042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45895" y="-77428"/>
            <a:ext cx="2414126" cy="241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9" name="карточка 3">
            <a:extLst>
              <a:ext uri="{FF2B5EF4-FFF2-40B4-BE49-F238E27FC236}">
                <a16:creationId xmlns:a16="http://schemas.microsoft.com/office/drawing/2014/main" xmlns="" id="{8E417E24-E929-75E2-86B4-7F17CDAD439A}"/>
              </a:ext>
            </a:extLst>
          </p:cNvPr>
          <p:cNvGrpSpPr/>
          <p:nvPr/>
        </p:nvGrpSpPr>
        <p:grpSpPr>
          <a:xfrm>
            <a:off x="5262637" y="-50148"/>
            <a:ext cx="2387324" cy="2387324"/>
            <a:chOff x="3439505" y="2451865"/>
            <a:chExt cx="2387324" cy="2387324"/>
          </a:xfrm>
        </p:grpSpPr>
        <p:pic>
          <p:nvPicPr>
            <p:cNvPr id="1033" name="Picture 10" descr="Picture background">
              <a:extLst>
                <a:ext uri="{FF2B5EF4-FFF2-40B4-BE49-F238E27FC236}">
                  <a16:creationId xmlns:a16="http://schemas.microsoft.com/office/drawing/2014/main" xmlns="" id="{026A3B05-ABE9-CB0C-161E-D097BA2C93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9505" y="2451865"/>
              <a:ext cx="2387324" cy="2387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5" name="Карточка 1">
              <a:extLst>
                <a:ext uri="{FF2B5EF4-FFF2-40B4-BE49-F238E27FC236}">
                  <a16:creationId xmlns:a16="http://schemas.microsoft.com/office/drawing/2014/main" xmlns="" id="{56F5D081-1991-6899-EC97-DBEA307ED1D2}"/>
                </a:ext>
              </a:extLst>
            </p:cNvPr>
            <p:cNvSpPr txBox="1"/>
            <p:nvPr/>
          </p:nvSpPr>
          <p:spPr>
            <a:xfrm>
              <a:off x="3942803" y="3352070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/>
                <a:t>11</a:t>
              </a:r>
            </a:p>
          </p:txBody>
        </p:sp>
      </p:grpSp>
      <p:pic>
        <p:nvPicPr>
          <p:cNvPr id="1037" name="обложка 3" descr="Picture background">
            <a:extLst>
              <a:ext uri="{FF2B5EF4-FFF2-40B4-BE49-F238E27FC236}">
                <a16:creationId xmlns:a16="http://schemas.microsoft.com/office/drawing/2014/main" xmlns="" id="{375E49E1-E698-CC28-C441-5DB18DB384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4505" y="-154678"/>
            <a:ext cx="2557112" cy="255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8" name="карточка 1">
            <a:extLst>
              <a:ext uri="{FF2B5EF4-FFF2-40B4-BE49-F238E27FC236}">
                <a16:creationId xmlns:a16="http://schemas.microsoft.com/office/drawing/2014/main" xmlns="" id="{C2431630-F6F4-6C0E-0827-79392CA79BF5}"/>
              </a:ext>
            </a:extLst>
          </p:cNvPr>
          <p:cNvGrpSpPr/>
          <p:nvPr/>
        </p:nvGrpSpPr>
        <p:grpSpPr>
          <a:xfrm>
            <a:off x="5174855" y="2016134"/>
            <a:ext cx="2387323" cy="2387323"/>
            <a:chOff x="3279191" y="63255"/>
            <a:chExt cx="2387323" cy="2387323"/>
          </a:xfrm>
        </p:grpSpPr>
        <p:pic>
          <p:nvPicPr>
            <p:cNvPr id="1039" name="Picture 10" descr="Picture background">
              <a:extLst>
                <a:ext uri="{FF2B5EF4-FFF2-40B4-BE49-F238E27FC236}">
                  <a16:creationId xmlns:a16="http://schemas.microsoft.com/office/drawing/2014/main" xmlns="" id="{D22E263E-34CE-C7C6-4D04-833EE2CE03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191" y="63255"/>
              <a:ext cx="2387323" cy="23873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0" name="Карточка 1">
              <a:extLst>
                <a:ext uri="{FF2B5EF4-FFF2-40B4-BE49-F238E27FC236}">
                  <a16:creationId xmlns:a16="http://schemas.microsoft.com/office/drawing/2014/main" xmlns="" id="{8131C517-C08F-E076-BEC4-6D38607E41A5}"/>
                </a:ext>
              </a:extLst>
            </p:cNvPr>
            <p:cNvSpPr txBox="1"/>
            <p:nvPr/>
          </p:nvSpPr>
          <p:spPr>
            <a:xfrm>
              <a:off x="3858331" y="930076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/>
                <a:t>8</a:t>
              </a:r>
            </a:p>
          </p:txBody>
        </p:sp>
      </p:grpSp>
      <p:pic>
        <p:nvPicPr>
          <p:cNvPr id="1041" name="обложка 1" descr="Picture background">
            <a:extLst>
              <a:ext uri="{FF2B5EF4-FFF2-40B4-BE49-F238E27FC236}">
                <a16:creationId xmlns:a16="http://schemas.microsoft.com/office/drawing/2014/main" xmlns="" id="{41450C47-30FD-714C-A140-0245363D3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9951" y="2023342"/>
            <a:ext cx="2387323" cy="2387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" name="TextBox 1041">
            <a:extLst>
              <a:ext uri="{FF2B5EF4-FFF2-40B4-BE49-F238E27FC236}">
                <a16:creationId xmlns:a16="http://schemas.microsoft.com/office/drawing/2014/main" xmlns="" id="{07E093B5-CAB2-AD7A-1CDD-7CA74BB49CF3}"/>
              </a:ext>
            </a:extLst>
          </p:cNvPr>
          <p:cNvSpPr txBox="1"/>
          <p:nvPr/>
        </p:nvSpPr>
        <p:spPr>
          <a:xfrm>
            <a:off x="9785062" y="-3380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pSp>
        <p:nvGrpSpPr>
          <p:cNvPr id="1043" name="карточка 4">
            <a:extLst>
              <a:ext uri="{FF2B5EF4-FFF2-40B4-BE49-F238E27FC236}">
                <a16:creationId xmlns:a16="http://schemas.microsoft.com/office/drawing/2014/main" xmlns="" id="{BE4817C9-50FC-6391-009A-5D4922856088}"/>
              </a:ext>
            </a:extLst>
          </p:cNvPr>
          <p:cNvGrpSpPr/>
          <p:nvPr/>
        </p:nvGrpSpPr>
        <p:grpSpPr>
          <a:xfrm>
            <a:off x="9810329" y="4220048"/>
            <a:ext cx="2557112" cy="2557112"/>
            <a:chOff x="6653723" y="1971197"/>
            <a:chExt cx="2557112" cy="2557112"/>
          </a:xfrm>
        </p:grpSpPr>
        <p:pic>
          <p:nvPicPr>
            <p:cNvPr id="1044" name="Picture 10" descr="Picture background">
              <a:extLst>
                <a:ext uri="{FF2B5EF4-FFF2-40B4-BE49-F238E27FC236}">
                  <a16:creationId xmlns:a16="http://schemas.microsoft.com/office/drawing/2014/main" xmlns="" id="{C997BE2F-3BAA-3658-94F5-7F3885B66A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3723" y="1971197"/>
              <a:ext cx="2557112" cy="2557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5" name="Карточка 1">
              <a:extLst>
                <a:ext uri="{FF2B5EF4-FFF2-40B4-BE49-F238E27FC236}">
                  <a16:creationId xmlns:a16="http://schemas.microsoft.com/office/drawing/2014/main" xmlns="" id="{70F97AC9-D17F-75D3-876A-A4ADF04884B1}"/>
                </a:ext>
              </a:extLst>
            </p:cNvPr>
            <p:cNvSpPr txBox="1"/>
            <p:nvPr/>
          </p:nvSpPr>
          <p:spPr>
            <a:xfrm>
              <a:off x="7293012" y="2964480"/>
              <a:ext cx="13128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dirty="0"/>
                <a:t>9</a:t>
              </a:r>
            </a:p>
          </p:txBody>
        </p:sp>
      </p:grpSp>
      <p:pic>
        <p:nvPicPr>
          <p:cNvPr id="1046" name="обложка 4" descr="Picture background">
            <a:extLst>
              <a:ext uri="{FF2B5EF4-FFF2-40B4-BE49-F238E27FC236}">
                <a16:creationId xmlns:a16="http://schemas.microsoft.com/office/drawing/2014/main" xmlns="" id="{99B46048-D189-2B5E-18E8-0136169CC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0329" y="4220048"/>
            <a:ext cx="2557112" cy="255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" name="Овал 1047">
            <a:extLst>
              <a:ext uri="{FF2B5EF4-FFF2-40B4-BE49-F238E27FC236}">
                <a16:creationId xmlns:a16="http://schemas.microsoft.com/office/drawing/2014/main" xmlns="" id="{A41A1E23-FC89-3B3B-4BDB-67EFF4F613ED}"/>
              </a:ext>
            </a:extLst>
          </p:cNvPr>
          <p:cNvSpPr/>
          <p:nvPr/>
        </p:nvSpPr>
        <p:spPr>
          <a:xfrm>
            <a:off x="437469" y="408554"/>
            <a:ext cx="4789509" cy="1713321"/>
          </a:xfrm>
          <a:prstGeom prst="ellipse">
            <a:avLst/>
          </a:prstGeom>
          <a:solidFill>
            <a:srgbClr val="00B0F0">
              <a:alpha val="42000"/>
            </a:srgbClr>
          </a:solidFill>
          <a:ln>
            <a:solidFill>
              <a:srgbClr val="00B0F0">
                <a:alpha val="6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Привет! Помоги собрать мне все ракушки. Чтобы это </a:t>
            </a:r>
            <a:r>
              <a:rPr lang="ru-RU" sz="2000" b="1" dirty="0" smtClean="0"/>
              <a:t>сделать</a:t>
            </a:r>
            <a:r>
              <a:rPr lang="en-US" sz="2000" b="1" dirty="0"/>
              <a:t>,</a:t>
            </a:r>
            <a:r>
              <a:rPr lang="ru-RU" sz="2000" b="1" dirty="0" smtClean="0"/>
              <a:t> </a:t>
            </a:r>
            <a:r>
              <a:rPr lang="ru-RU" sz="2000" b="1" dirty="0"/>
              <a:t>тебе нужно к каждому примеру найти его </a:t>
            </a:r>
            <a:r>
              <a:rPr lang="ru-RU" sz="2000" b="1" dirty="0" smtClean="0"/>
              <a:t>ответ</a:t>
            </a:r>
            <a:endParaRPr lang="ru-RU" sz="2000" b="1" dirty="0"/>
          </a:p>
        </p:txBody>
      </p:sp>
      <p:pic>
        <p:nvPicPr>
          <p:cNvPr id="2" name="Рисунок 1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1A874573-8446-09BE-1C05-A8567AFFEA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5" y="5119991"/>
            <a:ext cx="1725676" cy="1725676"/>
          </a:xfrm>
          <a:prstGeom prst="rect">
            <a:avLst/>
          </a:prstGeom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xmlns="" id="{EBBA6F9B-14C4-627F-BA96-05F69D999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529" b="89970" l="10000" r="90000">
                        <a14:foregroundMark x1="61296" y1="16550" x2="58889" y2="20863"/>
                        <a14:foregroundMark x1="80833" y1="19458" x2="82315" y2="27081"/>
                        <a14:foregroundMark x1="82315" y1="27081" x2="82685" y2="27783"/>
                        <a14:foregroundMark x1="73333" y1="11033" x2="68796" y2="9529"/>
                        <a14:foregroundMark x1="85926" y1="23170" x2="86481" y2="30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947" y="1820475"/>
            <a:ext cx="5232123" cy="482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89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6" dur="5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6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1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500"/>
                            </p:stCondLst>
                            <p:childTnLst>
                              <p:par>
                                <p:cTn id="2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3"/>
                  </p:tgtEl>
                </p:cond>
              </p:nextCondLst>
            </p:seq>
          </p:childTnLst>
        </p:cTn>
      </p:par>
    </p:tnLst>
    <p:bldLst>
      <p:bldP spid="10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xmlns="" id="{75DFEACB-1E2E-6FBC-FF46-DB72921FA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847586-2586-2A1F-D9F7-DA6BC4521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3147" y="188049"/>
            <a:ext cx="8770571" cy="1345269"/>
          </a:xfrm>
        </p:spPr>
        <p:txBody>
          <a:bodyPr>
            <a:normAutofit fontScale="90000"/>
          </a:bodyPr>
          <a:lstStyle/>
          <a:p>
            <a:r>
              <a:rPr lang="ru-RU" dirty="0"/>
              <a:t>Интерактивная книга «Почемучка»</a:t>
            </a:r>
          </a:p>
        </p:txBody>
      </p:sp>
      <p:pic>
        <p:nvPicPr>
          <p:cNvPr id="5" name="Объект 4" descr="Изображение выглядит как дерево, млекопитающее, Анимация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EF29E3D2-6851-554A-4433-2AB7386D14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8282" y="1769098"/>
            <a:ext cx="8975436" cy="48531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Изображение выглядит как медведь, текст, млекопитающее, Бурый медведь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7600FB4E-6638-40D4-6881-D2BC804CC0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8282" y="1662532"/>
            <a:ext cx="8975436" cy="49596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Изображение выглядит как логотип, круг, Графика, символ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2DD92A23-F978-7B60-FEA5-2117E4F60B7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4800" y="12920"/>
            <a:ext cx="1725676" cy="172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2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456</Words>
  <Application>Microsoft Office PowerPoint</Application>
  <PresentationFormat>Широкоэкранный</PresentationFormat>
  <Paragraphs>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Meiryo</vt:lpstr>
      <vt:lpstr>Aptos</vt:lpstr>
      <vt:lpstr>Corbel</vt:lpstr>
      <vt:lpstr>Times New Roman</vt:lpstr>
      <vt:lpstr>SketchLinesVTI</vt:lpstr>
      <vt:lpstr>Использование интерактивной доски в работе с обучающимися ОВЗ</vt:lpstr>
      <vt:lpstr>План выступления</vt:lpstr>
      <vt:lpstr>Актуальность проблемы </vt:lpstr>
      <vt:lpstr>Интерактивная доска - это сенсорный экран, работающий как часть системы, в которую входит компьютер и проектор. Интерактивная доска является удобным инструментом в организации учебного процесса </vt:lpstr>
      <vt:lpstr>Основные преимущества интерактивной доски для детей с ОВЗ  </vt:lpstr>
      <vt:lpstr>Практическое применение интерактивной доски на уроках с обучающимися с ОВЗ</vt:lpstr>
      <vt:lpstr>Игра «МЕМО»</vt:lpstr>
      <vt:lpstr>Презентация PowerPoint</vt:lpstr>
      <vt:lpstr>Интерактивная книга «Почемучка»</vt:lpstr>
      <vt:lpstr>Презентация PowerPoint</vt:lpstr>
      <vt:lpstr>Прием «Что за чем идет?»</vt:lpstr>
      <vt:lpstr>Презентация PowerPoint</vt:lpstr>
      <vt:lpstr>Заключение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интерактивной доски в работе с обучающимися ОВЗ</dc:title>
  <dc:creator>Ekaterina katkovskaya</dc:creator>
  <cp:lastModifiedBy>Администратор</cp:lastModifiedBy>
  <cp:revision>9</cp:revision>
  <dcterms:created xsi:type="dcterms:W3CDTF">2025-10-18T14:43:47Z</dcterms:created>
  <dcterms:modified xsi:type="dcterms:W3CDTF">2025-12-03T08:54:59Z</dcterms:modified>
</cp:coreProperties>
</file>